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26" r:id="rId2"/>
    <p:sldId id="636" r:id="rId3"/>
    <p:sldId id="584" r:id="rId4"/>
    <p:sldId id="585" r:id="rId5"/>
    <p:sldId id="556" r:id="rId6"/>
    <p:sldId id="624" r:id="rId7"/>
    <p:sldId id="628" r:id="rId8"/>
    <p:sldId id="632" r:id="rId9"/>
    <p:sldId id="549" r:id="rId10"/>
    <p:sldId id="548" r:id="rId11"/>
    <p:sldId id="633" r:id="rId12"/>
    <p:sldId id="634" r:id="rId13"/>
    <p:sldId id="637" r:id="rId14"/>
    <p:sldId id="537" r:id="rId15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F7F7F"/>
    <a:srgbClr val="F9EC8B"/>
    <a:srgbClr val="FAEE98"/>
    <a:srgbClr val="FBE897"/>
    <a:srgbClr val="FAF598"/>
    <a:srgbClr val="FFF6B3"/>
    <a:srgbClr val="FFE7B7"/>
    <a:srgbClr val="000000"/>
    <a:srgbClr val="FFCC66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8596" autoAdjust="0"/>
  </p:normalViewPr>
  <p:slideViewPr>
    <p:cSldViewPr>
      <p:cViewPr>
        <p:scale>
          <a:sx n="57" d="100"/>
          <a:sy n="57" d="100"/>
        </p:scale>
        <p:origin x="-725" y="-62"/>
      </p:cViewPr>
      <p:guideLst>
        <p:guide orient="horz" pos="935"/>
        <p:guide pos="2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64" y="-90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atos\Escritorio\Presentaci&#243;n%20Despachantes%20de%20Aduana%2015-9-10\Presentacion%20CD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FFFF">
                  <a:lumMod val="65000"/>
                </a:srgbClr>
              </a:solidFill>
            </c:spPr>
          </c:dPt>
          <c:dPt>
            <c:idx val="2"/>
            <c:spPr>
              <a:solidFill>
                <a:srgbClr val="FFFFFF">
                  <a:lumMod val="50000"/>
                </a:srgbClr>
              </a:solidFill>
            </c:spPr>
          </c:dPt>
          <c:cat>
            <c:strRef>
              <c:f>'Pagina 2'!$B$29:$B$31</c:f>
              <c:strCache>
                <c:ptCount val="3"/>
                <c:pt idx="0">
                  <c:v>PSAD</c:v>
                </c:pt>
                <c:pt idx="1">
                  <c:v>WS</c:v>
                </c:pt>
                <c:pt idx="2">
                  <c:v>SETI</c:v>
                </c:pt>
              </c:strCache>
            </c:strRef>
          </c:cat>
          <c:val>
            <c:numRef>
              <c:f>'Pagina 2'!$C$29:$C$31</c:f>
              <c:numCache>
                <c:formatCode>General</c:formatCode>
                <c:ptCount val="3"/>
                <c:pt idx="0">
                  <c:v>878989</c:v>
                </c:pt>
                <c:pt idx="1">
                  <c:v>144515</c:v>
                </c:pt>
                <c:pt idx="2">
                  <c:v>513341</c:v>
                </c:pt>
              </c:numCache>
            </c:numRef>
          </c:val>
        </c:ser>
      </c:pie3DChart>
    </c:plotArea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55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0" tIns="46030" rIns="92060" bIns="46030" numCol="1" anchor="t" anchorCtr="0" compatLnSpc="1">
            <a:prstTxWarp prst="textNoShape">
              <a:avLst/>
            </a:prstTxWarp>
          </a:bodyPr>
          <a:lstStyle>
            <a:lvl1pPr algn="l" defTabSz="920604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32" y="0"/>
            <a:ext cx="294555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0" tIns="46030" rIns="92060" bIns="46030" numCol="1" anchor="t" anchorCtr="0" compatLnSpc="1">
            <a:prstTxWarp prst="textNoShape">
              <a:avLst/>
            </a:prstTxWarp>
          </a:bodyPr>
          <a:lstStyle>
            <a:lvl1pPr algn="r" defTabSz="920604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716"/>
            <a:ext cx="294555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0" tIns="46030" rIns="92060" bIns="46030" numCol="1" anchor="b" anchorCtr="0" compatLnSpc="1">
            <a:prstTxWarp prst="textNoShape">
              <a:avLst/>
            </a:prstTxWarp>
          </a:bodyPr>
          <a:lstStyle>
            <a:lvl1pPr algn="l" defTabSz="920604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32" y="9428716"/>
            <a:ext cx="294555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0" tIns="46030" rIns="92060" bIns="46030" numCol="1" anchor="b" anchorCtr="0" compatLnSpc="1">
            <a:prstTxWarp prst="textNoShape">
              <a:avLst/>
            </a:prstTxWarp>
          </a:bodyPr>
          <a:lstStyle>
            <a:lvl1pPr algn="r" defTabSz="920604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61205AC-75C0-47B1-B045-4DDB769B85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55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0" tIns="46030" rIns="92060" bIns="46030" numCol="1" anchor="t" anchorCtr="0" compatLnSpc="1">
            <a:prstTxWarp prst="textNoShape">
              <a:avLst/>
            </a:prstTxWarp>
          </a:bodyPr>
          <a:lstStyle>
            <a:lvl1pPr algn="l" defTabSz="920604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32" y="0"/>
            <a:ext cx="294555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0" tIns="46030" rIns="92060" bIns="46030" numCol="1" anchor="t" anchorCtr="0" compatLnSpc="1">
            <a:prstTxWarp prst="textNoShape">
              <a:avLst/>
            </a:prstTxWarp>
          </a:bodyPr>
          <a:lstStyle>
            <a:lvl1pPr algn="r" defTabSz="920604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2" y="4716746"/>
            <a:ext cx="5439413" cy="4463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0" tIns="46030" rIns="92060" bIns="46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6"/>
            <a:ext cx="294555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0" tIns="46030" rIns="92060" bIns="46030" numCol="1" anchor="b" anchorCtr="0" compatLnSpc="1">
            <a:prstTxWarp prst="textNoShape">
              <a:avLst/>
            </a:prstTxWarp>
          </a:bodyPr>
          <a:lstStyle>
            <a:lvl1pPr algn="l" defTabSz="920604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32" y="9428716"/>
            <a:ext cx="294555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0" tIns="46030" rIns="92060" bIns="46030" numCol="1" anchor="b" anchorCtr="0" compatLnSpc="1">
            <a:prstTxWarp prst="textNoShape">
              <a:avLst/>
            </a:prstTxWarp>
          </a:bodyPr>
          <a:lstStyle>
            <a:lvl1pPr algn="r" defTabSz="920604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40F165E-6865-45D6-8183-0EF5C6D140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bicentenari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2462" y="500042"/>
            <a:ext cx="529528" cy="6654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 userDrawn="1"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b="0"/>
          </a:p>
        </p:txBody>
      </p:sp>
      <p:pic>
        <p:nvPicPr>
          <p:cNvPr id="26" name="25 Imagen" descr="stockvecte6-[Convertido].jpg"/>
          <p:cNvPicPr>
            <a:picLocks noChangeAspect="1"/>
          </p:cNvPicPr>
          <p:nvPr userDrawn="1"/>
        </p:nvPicPr>
        <p:blipFill>
          <a:blip r:embed="rId11" cstate="email">
            <a:lum bright="-46000"/>
          </a:blip>
          <a:stretch>
            <a:fillRect/>
          </a:stretch>
        </p:blipFill>
        <p:spPr>
          <a:xfrm>
            <a:off x="158068" y="214290"/>
            <a:ext cx="8797050" cy="6357982"/>
          </a:xfrm>
          <a:prstGeom prst="roundRect">
            <a:avLst>
              <a:gd name="adj" fmla="val 4167"/>
            </a:avLst>
          </a:prstGeom>
          <a:solidFill>
            <a:srgbClr val="FFFFFF">
              <a:alpha val="22000"/>
            </a:srgbClr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27" name="10 Grupo"/>
          <p:cNvGrpSpPr>
            <a:grpSpLocks/>
          </p:cNvGrpSpPr>
          <p:nvPr userDrawn="1"/>
        </p:nvGrpSpPr>
        <p:grpSpPr bwMode="auto">
          <a:xfrm>
            <a:off x="285719" y="346075"/>
            <a:ext cx="8501094" cy="6083300"/>
            <a:chOff x="285689" y="345362"/>
            <a:chExt cx="8501153" cy="6084034"/>
          </a:xfrm>
        </p:grpSpPr>
        <p:pic>
          <p:nvPicPr>
            <p:cNvPr id="28" name="27 Imagen" descr="e-factura.jpg"/>
            <p:cNvPicPr>
              <a:picLocks/>
            </p:cNvPicPr>
            <p:nvPr userDrawn="1"/>
          </p:nvPicPr>
          <p:blipFill>
            <a:blip r:embed="rId12" cstate="print"/>
            <a:srcRect l="46217"/>
            <a:stretch>
              <a:fillRect/>
            </a:stretch>
          </p:blipFill>
          <p:spPr>
            <a:xfrm>
              <a:off x="285689" y="368031"/>
              <a:ext cx="2545274" cy="936113"/>
            </a:xfrm>
            <a:prstGeom prst="roundRect">
              <a:avLst>
                <a:gd name="adj" fmla="val 20881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29" name="28 Rectángulo redondeado"/>
            <p:cNvSpPr/>
            <p:nvPr userDrawn="1"/>
          </p:nvSpPr>
          <p:spPr bwMode="auto">
            <a:xfrm>
              <a:off x="285720" y="1428168"/>
              <a:ext cx="8501122" cy="5001228"/>
            </a:xfrm>
            <a:prstGeom prst="roundRect">
              <a:avLst>
                <a:gd name="adj" fmla="val 4391"/>
              </a:avLst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s-ES" b="0" dirty="0">
                <a:solidFill>
                  <a:schemeClr val="bg1"/>
                </a:solidFill>
              </a:endParaRPr>
            </a:p>
          </p:txBody>
        </p:sp>
        <p:sp>
          <p:nvSpPr>
            <p:cNvPr id="30" name="29 Rectángulo redondeado"/>
            <p:cNvSpPr/>
            <p:nvPr userDrawn="1"/>
          </p:nvSpPr>
          <p:spPr>
            <a:xfrm>
              <a:off x="2643174" y="345362"/>
              <a:ext cx="6113504" cy="987544"/>
            </a:xfrm>
            <a:prstGeom prst="roundRect">
              <a:avLst>
                <a:gd name="adj" fmla="val 17417"/>
              </a:avLst>
            </a:prstGeom>
            <a:gradFill>
              <a:gsLst>
                <a:gs pos="7001">
                  <a:srgbClr val="E6E6E6"/>
                </a:gs>
                <a:gs pos="0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b="0"/>
            </a:p>
          </p:txBody>
        </p:sp>
        <p:pic>
          <p:nvPicPr>
            <p:cNvPr id="31" name="30 Imagen" descr="Logo para Formilario.png"/>
            <p:cNvPicPr>
              <a:picLocks noChangeAspect="1"/>
            </p:cNvPicPr>
            <p:nvPr userDrawn="1"/>
          </p:nvPicPr>
          <p:blipFill>
            <a:blip r:embed="rId13" cstate="email"/>
            <a:stretch>
              <a:fillRect/>
            </a:stretch>
          </p:blipFill>
          <p:spPr>
            <a:xfrm>
              <a:off x="7324744" y="5962615"/>
              <a:ext cx="1255722" cy="36993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36" name="35 Imagen" descr="bicentenari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001024" y="500042"/>
            <a:ext cx="529528" cy="6654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2" descr="C:\Documents and Settings\Administrador\Mis documentos\Eugenia\Logos\Escudo-Aduana.png"/>
          <p:cNvPicPr>
            <a:picLocks noChangeAspect="1" noChangeArrowheads="1"/>
          </p:cNvPicPr>
          <p:nvPr userDrawn="1"/>
        </p:nvPicPr>
        <p:blipFill>
          <a:blip r:embed="rId15" cstate="print"/>
          <a:srcRect l="28477" t="16102" r="28477" b="16102"/>
          <a:stretch>
            <a:fillRect/>
          </a:stretch>
        </p:blipFill>
        <p:spPr bwMode="auto">
          <a:xfrm>
            <a:off x="2857488" y="514556"/>
            <a:ext cx="540251" cy="66492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4" r:id="rId3"/>
    <p:sldLayoutId id="2147483753" r:id="rId4"/>
    <p:sldLayoutId id="2147483752" r:id="rId5"/>
    <p:sldLayoutId id="2147483751" r:id="rId6"/>
    <p:sldLayoutId id="2147483750" r:id="rId7"/>
    <p:sldLayoutId id="2147483749" r:id="rId8"/>
    <p:sldLayoutId id="2147483813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News705 BT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News705 BT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News705 BT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News705 B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 descr="tapa-jpg-plantilla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357158" y="5929330"/>
            <a:ext cx="1000132" cy="436563"/>
          </a:xfrm>
          <a:prstGeom prst="rect">
            <a:avLst/>
          </a:prstGeom>
        </p:spPr>
        <p:txBody>
          <a:bodyPr/>
          <a:lstStyle/>
          <a:p>
            <a:fld id="{1DD10AFB-655A-40FD-AA48-B3261C47602C}" type="slidenum">
              <a:rPr lang="es-AR" smtClean="0"/>
              <a:pPr/>
              <a:t>1</a:t>
            </a:fld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7" name="16 Grupo"/>
          <p:cNvGrpSpPr>
            <a:grpSpLocks/>
          </p:cNvGrpSpPr>
          <p:nvPr/>
        </p:nvGrpSpPr>
        <p:grpSpPr bwMode="auto">
          <a:xfrm>
            <a:off x="1928794" y="2201856"/>
            <a:ext cx="5643562" cy="369888"/>
            <a:chOff x="2214546" y="714203"/>
            <a:chExt cx="5643602" cy="369332"/>
          </a:xfrm>
        </p:grpSpPr>
        <p:sp>
          <p:nvSpPr>
            <p:cNvPr id="17" name="16 Rectángulo redondeado"/>
            <p:cNvSpPr/>
            <p:nvPr/>
          </p:nvSpPr>
          <p:spPr>
            <a:xfrm>
              <a:off x="2214546" y="725072"/>
              <a:ext cx="5643602" cy="34759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36000" rIns="90000" anchor="ctr"/>
            <a:lstStyle/>
            <a:p>
              <a:pPr algn="ctr">
                <a:defRPr/>
              </a:pPr>
              <a:endParaRPr lang="es-AR">
                <a:solidFill>
                  <a:srgbClr val="006699"/>
                </a:solidFill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2436798" y="714203"/>
              <a:ext cx="5199099" cy="3693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s-ES" dirty="0">
                  <a:solidFill>
                    <a:schemeClr val="accent1">
                      <a:lumMod val="25000"/>
                    </a:schemeClr>
                  </a:solidFill>
                </a:rPr>
                <a:t>IMPACTO DE LA MEDIDA</a:t>
              </a:r>
              <a:endParaRPr lang="es-ES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642910" y="2643182"/>
            <a:ext cx="7786742" cy="1857388"/>
            <a:chOff x="642910" y="2643182"/>
            <a:chExt cx="7786742" cy="1857388"/>
          </a:xfrm>
        </p:grpSpPr>
        <p:sp>
          <p:nvSpPr>
            <p:cNvPr id="16" name="19 Rectángulo redondeado"/>
            <p:cNvSpPr>
              <a:spLocks noChangeArrowheads="1"/>
            </p:cNvSpPr>
            <p:nvPr/>
          </p:nvSpPr>
          <p:spPr bwMode="auto">
            <a:xfrm>
              <a:off x="642910" y="2643182"/>
              <a:ext cx="7786742" cy="1857388"/>
            </a:xfrm>
            <a:prstGeom prst="roundRect">
              <a:avLst>
                <a:gd name="adj" fmla="val 8295"/>
              </a:avLst>
            </a:prstGeom>
            <a:solidFill>
              <a:srgbClr val="FFC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44500" indent="3175">
                <a:defRPr/>
              </a:pPr>
              <a:r>
                <a:rPr lang="es-ES" dirty="0" smtClean="0">
                  <a:solidFill>
                    <a:schemeClr val="accent1">
                      <a:lumMod val="25000"/>
                    </a:schemeClr>
                  </a:solidFill>
                </a:rPr>
                <a:t>Cambio equivalente a la implementación del SIM por su impacto en la cultura de la organización.</a:t>
              </a:r>
              <a:endParaRPr lang="es-AR" dirty="0" smtClean="0">
                <a:solidFill>
                  <a:schemeClr val="accent1">
                    <a:lumMod val="25000"/>
                  </a:schemeClr>
                </a:solidFill>
              </a:endParaRPr>
            </a:p>
            <a:p>
              <a:pPr marL="444500" indent="3175">
                <a:defRPr/>
              </a:pPr>
              <a:endParaRPr lang="es-ES" dirty="0" smtClean="0">
                <a:solidFill>
                  <a:schemeClr val="accent1">
                    <a:lumMod val="25000"/>
                  </a:schemeClr>
                </a:solidFill>
              </a:endParaRPr>
            </a:p>
            <a:p>
              <a:pPr marL="444500" indent="3175">
                <a:defRPr/>
              </a:pPr>
              <a:r>
                <a:rPr lang="es-AR" dirty="0" smtClean="0">
                  <a:solidFill>
                    <a:schemeClr val="accent1">
                      <a:lumMod val="25000"/>
                    </a:schemeClr>
                  </a:solidFill>
                </a:rPr>
                <a:t>Mejora sustancial de los procedimientos de control y fiscalización.</a:t>
              </a:r>
              <a:endParaRPr lang="es-ES" dirty="0" smtClean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pic>
          <p:nvPicPr>
            <p:cNvPr id="7" name="6 Imagen" descr="Boton-redondo-griss.pn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57224" y="3071810"/>
              <a:ext cx="214314" cy="204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7 Imagen" descr="Boton-redondo-griss.pn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57224" y="3894394"/>
              <a:ext cx="214314" cy="204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" name="23 Grupo"/>
          <p:cNvGrpSpPr/>
          <p:nvPr/>
        </p:nvGrpSpPr>
        <p:grpSpPr>
          <a:xfrm>
            <a:off x="1970525" y="4714884"/>
            <a:ext cx="5030367" cy="1143009"/>
            <a:chOff x="1970525" y="4714884"/>
            <a:chExt cx="5030367" cy="1143009"/>
          </a:xfrm>
        </p:grpSpPr>
        <p:pic>
          <p:nvPicPr>
            <p:cNvPr id="19" name="Picture 2" descr="C:\Documents and Settings\Administrador\Mis documentos\Eugenia\Fotos\CódigoBinario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260638" y="4714885"/>
              <a:ext cx="1740254" cy="114300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2053" name="Picture 5" descr="C:\Documents and Settings\Administrador\Mis documentos\Eugenia\Fotos\FOTOS DIGITALIZACION EZEIZA\IMG_1922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970525" y="4714884"/>
              <a:ext cx="1575601" cy="114300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474688" y="4714884"/>
              <a:ext cx="1857356" cy="1143008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21" name="20 Rectángulo redondeado"/>
          <p:cNvSpPr/>
          <p:nvPr/>
        </p:nvSpPr>
        <p:spPr>
          <a:xfrm>
            <a:off x="285720" y="1341783"/>
            <a:ext cx="8514000" cy="576000"/>
          </a:xfrm>
          <a:prstGeom prst="roundRect">
            <a:avLst>
              <a:gd name="adj" fmla="val 9070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65113" algn="ctr">
              <a:defRPr/>
            </a:pPr>
            <a:r>
              <a:rPr lang="es-AR" sz="2000" dirty="0" smtClean="0">
                <a:solidFill>
                  <a:schemeClr val="bg1"/>
                </a:solidFill>
              </a:rPr>
              <a:t>DIGITALIZACIÓN Y ARCHIVO DE DOCUMENTACIÓN ADUANERA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386400" y="424086"/>
            <a:ext cx="4614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  <a:latin typeface="+mj-lt"/>
              </a:rPr>
              <a:t> DEPOSITARIO FIEL 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  <a:latin typeface="+mj-lt"/>
              </a:rPr>
              <a:t>  ADUANA CON MENOS PAPELES</a:t>
            </a:r>
          </a:p>
        </p:txBody>
      </p:sp>
      <p:sp>
        <p:nvSpPr>
          <p:cNvPr id="20" name="12 Marcador de número de diapositiva"/>
          <p:cNvSpPr txBox="1">
            <a:spLocks/>
          </p:cNvSpPr>
          <p:nvPr/>
        </p:nvSpPr>
        <p:spPr>
          <a:xfrm>
            <a:off x="428597" y="5929330"/>
            <a:ext cx="500066" cy="4365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10AFB-655A-40FD-AA48-B3261C47602C}" type="slidenum">
              <a:rPr kumimoji="0" lang="es-A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0 Grupo"/>
          <p:cNvGrpSpPr>
            <a:grpSpLocks/>
          </p:cNvGrpSpPr>
          <p:nvPr/>
        </p:nvGrpSpPr>
        <p:grpSpPr bwMode="auto">
          <a:xfrm>
            <a:off x="3511447" y="2643182"/>
            <a:ext cx="2319067" cy="2500313"/>
            <a:chOff x="2628562" y="2199314"/>
            <a:chExt cx="1872000" cy="2500330"/>
          </a:xfrm>
          <a:solidFill>
            <a:schemeClr val="bg2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2" name="31 Cheurón"/>
            <p:cNvSpPr/>
            <p:nvPr/>
          </p:nvSpPr>
          <p:spPr bwMode="auto">
            <a:xfrm>
              <a:off x="2628562" y="2199314"/>
              <a:ext cx="1872000" cy="2500330"/>
            </a:xfrm>
            <a:prstGeom prst="chevron">
              <a:avLst>
                <a:gd name="adj" fmla="val 31538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pPr algn="ctr">
                <a:defRPr/>
              </a:pPr>
              <a:endParaRPr lang="es-AR" sz="1200" b="0"/>
            </a:p>
          </p:txBody>
        </p:sp>
        <p:sp>
          <p:nvSpPr>
            <p:cNvPr id="33" name="71 CuadroTexto"/>
            <p:cNvSpPr txBox="1">
              <a:spLocks noChangeArrowheads="1"/>
            </p:cNvSpPr>
            <p:nvPr/>
          </p:nvSpPr>
          <p:spPr bwMode="auto">
            <a:xfrm>
              <a:off x="3000104" y="3072445"/>
              <a:ext cx="1359145" cy="738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AR" sz="1400" dirty="0" smtClean="0">
                  <a:latin typeface="+mn-lt"/>
                </a:rPr>
                <a:t>TIPO</a:t>
              </a:r>
            </a:p>
            <a:p>
              <a:pPr algn="ctr">
                <a:defRPr/>
              </a:pPr>
              <a:r>
                <a:rPr lang="es-AR" sz="1400" dirty="0" smtClean="0">
                  <a:latin typeface="+mn-lt"/>
                </a:rPr>
                <a:t>DE</a:t>
              </a:r>
            </a:p>
            <a:p>
              <a:pPr algn="ctr">
                <a:defRPr/>
              </a:pPr>
              <a:r>
                <a:rPr lang="es-AR" sz="1400" dirty="0" smtClean="0">
                  <a:latin typeface="+mn-lt"/>
                </a:rPr>
                <a:t>ARCHIVOS</a:t>
              </a:r>
              <a:endParaRPr lang="es-ES" sz="1400" dirty="0">
                <a:latin typeface="+mn-lt"/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5000656" y="2652706"/>
            <a:ext cx="3929062" cy="2536065"/>
            <a:chOff x="5000656" y="2652706"/>
            <a:chExt cx="3929062" cy="2536065"/>
          </a:xfrm>
        </p:grpSpPr>
        <p:grpSp>
          <p:nvGrpSpPr>
            <p:cNvPr id="4" name="33 Grupo"/>
            <p:cNvGrpSpPr>
              <a:grpSpLocks/>
            </p:cNvGrpSpPr>
            <p:nvPr/>
          </p:nvGrpSpPr>
          <p:grpSpPr bwMode="auto">
            <a:xfrm>
              <a:off x="5000656" y="3928771"/>
              <a:ext cx="3929062" cy="1260000"/>
              <a:chOff x="1517612" y="3674581"/>
              <a:chExt cx="3928762" cy="1259878"/>
            </a:xfrm>
            <a:solidFill>
              <a:schemeClr val="accent3">
                <a:lumMod val="65000"/>
              </a:schemeClr>
            </a:solidFill>
          </p:grpSpPr>
          <p:sp>
            <p:nvSpPr>
              <p:cNvPr id="35" name="34 Paralelogramo"/>
              <p:cNvSpPr/>
              <p:nvPr/>
            </p:nvSpPr>
            <p:spPr bwMode="auto">
              <a:xfrm>
                <a:off x="1775946" y="3674581"/>
                <a:ext cx="3419739" cy="1259878"/>
              </a:xfrm>
              <a:prstGeom prst="parallelogram">
                <a:avLst>
                  <a:gd name="adj" fmla="val 56847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/>
              <a:p>
                <a:pPr algn="ctr">
                  <a:defRPr/>
                </a:pPr>
                <a:endParaRPr lang="es-ES"/>
              </a:p>
            </p:txBody>
          </p:sp>
          <p:sp>
            <p:nvSpPr>
              <p:cNvPr id="33812" name="22 CuadroTexto"/>
              <p:cNvSpPr txBox="1">
                <a:spLocks noChangeArrowheads="1"/>
              </p:cNvSpPr>
              <p:nvPr/>
            </p:nvSpPr>
            <p:spPr bwMode="auto">
              <a:xfrm>
                <a:off x="1517612" y="4096876"/>
                <a:ext cx="392876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177800" lvl="1" indent="-177800" algn="ctr" defTabSz="449263">
                  <a:buClr>
                    <a:srgbClr val="FFD653"/>
                  </a:buClr>
                  <a:buSzPct val="105000"/>
                  <a:tabLst>
                    <a:tab pos="341313" algn="l"/>
                    <a:tab pos="1255713" algn="l"/>
                    <a:tab pos="2170113" algn="l"/>
                    <a:tab pos="3084513" algn="l"/>
                    <a:tab pos="3998913" algn="l"/>
                    <a:tab pos="4913313" algn="l"/>
                    <a:tab pos="5827713" algn="l"/>
                    <a:tab pos="6742113" algn="l"/>
                    <a:tab pos="7656513" algn="l"/>
                    <a:tab pos="8570913" algn="l"/>
                    <a:tab pos="9485313" algn="l"/>
                    <a:tab pos="10399713" algn="l"/>
                  </a:tabLst>
                </a:pPr>
                <a:r>
                  <a:rPr lang="en-GB" sz="1400" dirty="0" smtClean="0">
                    <a:latin typeface="Calibri" pitchFamily="34" charset="0"/>
                  </a:rPr>
                  <a:t>PARA MÁS DE UN DECLARANTE</a:t>
                </a:r>
                <a:endParaRPr lang="es-AR" sz="800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36 Grupo"/>
            <p:cNvGrpSpPr>
              <a:grpSpLocks/>
            </p:cNvGrpSpPr>
            <p:nvPr/>
          </p:nvGrpSpPr>
          <p:grpSpPr bwMode="auto">
            <a:xfrm>
              <a:off x="5000656" y="2652706"/>
              <a:ext cx="3929062" cy="1260000"/>
              <a:chOff x="1517462" y="2319337"/>
              <a:chExt cx="3929063" cy="1260000"/>
            </a:xfrm>
            <a:solidFill>
              <a:schemeClr val="accent3">
                <a:lumMod val="6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38" name="37 Paralelogramo"/>
              <p:cNvSpPr/>
              <p:nvPr/>
            </p:nvSpPr>
            <p:spPr bwMode="auto">
              <a:xfrm flipV="1">
                <a:off x="1752913" y="2319337"/>
                <a:ext cx="3420001" cy="1260000"/>
              </a:xfrm>
              <a:prstGeom prst="parallelogram">
                <a:avLst>
                  <a:gd name="adj" fmla="val 59208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 algn="ctr">
                  <a:defRPr/>
                </a:pPr>
                <a:endParaRPr lang="es-ES"/>
              </a:p>
            </p:txBody>
          </p:sp>
          <p:sp>
            <p:nvSpPr>
              <p:cNvPr id="33808" name="21 CuadroTexto"/>
              <p:cNvSpPr txBox="1">
                <a:spLocks noChangeArrowheads="1"/>
              </p:cNvSpPr>
              <p:nvPr/>
            </p:nvSpPr>
            <p:spPr bwMode="auto">
              <a:xfrm>
                <a:off x="1517462" y="2774437"/>
                <a:ext cx="392906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>
                <a:spAutoFit/>
              </a:bodyPr>
              <a:lstStyle/>
              <a:p>
                <a:pPr marL="177800" lvl="1" indent="-177800" algn="ctr" defTabSz="449263">
                  <a:buClr>
                    <a:srgbClr val="FFD653"/>
                  </a:buClr>
                  <a:buSzPct val="105000"/>
                  <a:tabLst>
                    <a:tab pos="341313" algn="l"/>
                    <a:tab pos="1255713" algn="l"/>
                    <a:tab pos="2170113" algn="l"/>
                    <a:tab pos="3084513" algn="l"/>
                    <a:tab pos="3998913" algn="l"/>
                    <a:tab pos="4913313" algn="l"/>
                    <a:tab pos="5827713" algn="l"/>
                    <a:tab pos="6742113" algn="l"/>
                    <a:tab pos="7656513" algn="l"/>
                    <a:tab pos="8570913" algn="l"/>
                    <a:tab pos="9485313" algn="l"/>
                    <a:tab pos="10399713" algn="l"/>
                  </a:tabLst>
                </a:pPr>
                <a:r>
                  <a:rPr lang="es-AR" sz="1400" dirty="0" smtClean="0">
                    <a:latin typeface="Calibri" pitchFamily="34" charset="0"/>
                  </a:rPr>
                  <a:t>PROPIO DE CADA DECLARANTE</a:t>
                </a:r>
                <a:endParaRPr lang="es-AR" sz="1400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27" name="26 Grupo"/>
          <p:cNvGrpSpPr/>
          <p:nvPr/>
        </p:nvGrpSpPr>
        <p:grpSpPr>
          <a:xfrm>
            <a:off x="428596" y="2644752"/>
            <a:ext cx="3661190" cy="2500331"/>
            <a:chOff x="428596" y="2644752"/>
            <a:chExt cx="3661190" cy="2500331"/>
          </a:xfrm>
        </p:grpSpPr>
        <p:pic>
          <p:nvPicPr>
            <p:cNvPr id="8194" name="Picture 2" descr="C:\Documents and Settings\Administrador\Mis documentos\Eugenia\Fotos\FOTOS DIGITALIZACION EZEIZA\IMG_1962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8596" y="2644752"/>
              <a:ext cx="2018166" cy="2500306"/>
            </a:xfrm>
            <a:prstGeom prst="rect">
              <a:avLst/>
            </a:prstGeom>
            <a:noFill/>
          </p:spPr>
        </p:pic>
        <p:sp>
          <p:nvSpPr>
            <p:cNvPr id="21" name="20 Pentágono"/>
            <p:cNvSpPr/>
            <p:nvPr/>
          </p:nvSpPr>
          <p:spPr bwMode="auto">
            <a:xfrm>
              <a:off x="2446712" y="2644753"/>
              <a:ext cx="1643074" cy="2500330"/>
            </a:xfrm>
            <a:prstGeom prst="homePlate">
              <a:avLst>
                <a:gd name="adj" fmla="val 44101"/>
              </a:avLst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l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s-AR" sz="110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Frutiger-Bold" pitchFamily="2" charset="0"/>
                </a:rPr>
                <a:t>  </a:t>
              </a:r>
              <a:endParaRPr lang="es-ES" smtClean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22" name="71 CuadroTexto"/>
            <p:cNvSpPr txBox="1">
              <a:spLocks noChangeArrowheads="1"/>
            </p:cNvSpPr>
            <p:nvPr/>
          </p:nvSpPr>
          <p:spPr bwMode="auto">
            <a:xfrm>
              <a:off x="2500298" y="3644884"/>
              <a:ext cx="135853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/>
              <a:r>
                <a:rPr lang="es-AR" sz="16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DEPOSITARIO </a:t>
              </a:r>
            </a:p>
            <a:p>
              <a:pPr algn="ctr"/>
              <a:r>
                <a:rPr lang="es-AR" sz="16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FIEL</a:t>
              </a:r>
              <a:endParaRPr lang="es-ES" sz="1600" dirty="0">
                <a:solidFill>
                  <a:schemeClr val="accent1">
                    <a:lumMod val="25000"/>
                  </a:schemeClr>
                </a:solidFill>
                <a:latin typeface="+mn-lt"/>
              </a:endParaRPr>
            </a:p>
          </p:txBody>
        </p:sp>
      </p:grpSp>
      <p:sp>
        <p:nvSpPr>
          <p:cNvPr id="18" name="17 Rectángulo redondeado"/>
          <p:cNvSpPr/>
          <p:nvPr/>
        </p:nvSpPr>
        <p:spPr>
          <a:xfrm>
            <a:off x="285720" y="1341783"/>
            <a:ext cx="8514000" cy="576000"/>
          </a:xfrm>
          <a:prstGeom prst="roundRect">
            <a:avLst>
              <a:gd name="adj" fmla="val 9070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65113" algn="ctr">
              <a:defRPr/>
            </a:pPr>
            <a:r>
              <a:rPr lang="es-AR" sz="2000" dirty="0" smtClean="0">
                <a:solidFill>
                  <a:schemeClr val="bg1"/>
                </a:solidFill>
              </a:rPr>
              <a:t>DEPOSITARIO FIEL Y DIGITALIZACIÓN DE LA DOCUMENTACIÓN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386400" y="424086"/>
            <a:ext cx="4614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  <a:latin typeface="+mj-lt"/>
              </a:rPr>
              <a:t> DEPOSITARIO FIEL 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  <a:latin typeface="+mj-lt"/>
              </a:rPr>
              <a:t>  ADUANA CON MENOS PAPELES</a:t>
            </a:r>
          </a:p>
        </p:txBody>
      </p:sp>
      <p:sp>
        <p:nvSpPr>
          <p:cNvPr id="23" name="12 Marcador de número de diapositiva"/>
          <p:cNvSpPr txBox="1">
            <a:spLocks/>
          </p:cNvSpPr>
          <p:nvPr/>
        </p:nvSpPr>
        <p:spPr>
          <a:xfrm>
            <a:off x="428597" y="5929330"/>
            <a:ext cx="500066" cy="4365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10AFB-655A-40FD-AA48-B3261C47602C}" type="slidenum">
              <a:rPr kumimoji="0" lang="es-A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66 Grupo"/>
          <p:cNvGrpSpPr/>
          <p:nvPr/>
        </p:nvGrpSpPr>
        <p:grpSpPr>
          <a:xfrm>
            <a:off x="3214678" y="4474098"/>
            <a:ext cx="2646000" cy="740852"/>
            <a:chOff x="3214678" y="4429132"/>
            <a:chExt cx="2646000" cy="740852"/>
          </a:xfrm>
        </p:grpSpPr>
        <p:sp>
          <p:nvSpPr>
            <p:cNvPr id="60" name="59 Rectángulo redondeado"/>
            <p:cNvSpPr/>
            <p:nvPr/>
          </p:nvSpPr>
          <p:spPr bwMode="auto">
            <a:xfrm>
              <a:off x="3214678" y="4429132"/>
              <a:ext cx="2646000" cy="684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1800" b="1" i="0" u="none" strike="noStrike" cap="none" normalizeH="0" baseline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48" name="47 Rectángulo"/>
            <p:cNvSpPr/>
            <p:nvPr/>
          </p:nvSpPr>
          <p:spPr>
            <a:xfrm>
              <a:off x="3286116" y="4500570"/>
              <a:ext cx="2571768" cy="669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49263">
                <a:lnSpc>
                  <a:spcPts val="1500"/>
                </a:lnSpc>
                <a:buClr>
                  <a:srgbClr val="000000"/>
                </a:buClr>
                <a:buSzPct val="100000"/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400" dirty="0" err="1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Todos</a:t>
              </a:r>
              <a:r>
                <a:rPr lang="en-GB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los</a:t>
              </a:r>
              <a:r>
                <a:rPr lang="en-GB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días</a:t>
              </a:r>
              <a:r>
                <a:rPr lang="en-GB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las</a:t>
              </a:r>
              <a:r>
                <a:rPr lang="en-GB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 24hs. </a:t>
              </a:r>
              <a:r>
                <a:rPr lang="en-GB" sz="1400" dirty="0" err="1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para</a:t>
              </a:r>
              <a:r>
                <a:rPr lang="en-GB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acceso</a:t>
              </a:r>
              <a:r>
                <a:rPr lang="en-GB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 de personal </a:t>
              </a:r>
              <a:r>
                <a:rPr lang="en-GB" sz="1400" dirty="0" err="1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autorizado</a:t>
              </a:r>
              <a:r>
                <a:rPr lang="en-GB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 </a:t>
              </a:r>
            </a:p>
            <a:p>
              <a:pPr algn="ctr" defTabSz="449263">
                <a:lnSpc>
                  <a:spcPts val="1500"/>
                </a:lnSpc>
                <a:buClr>
                  <a:srgbClr val="000000"/>
                </a:buClr>
                <a:buSzPct val="100000"/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de la AFIP o de la </a:t>
              </a:r>
              <a:r>
                <a:rPr lang="en-GB" sz="1400" dirty="0" err="1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Justicia</a:t>
              </a:r>
              <a:r>
                <a:rPr lang="en-GB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.</a:t>
              </a:r>
              <a:endParaRPr lang="en-GB" sz="1400" dirty="0">
                <a:solidFill>
                  <a:schemeClr val="tx1"/>
                </a:solidFill>
                <a:latin typeface="Calibri" pitchFamily="34" charset="0"/>
                <a:cs typeface="Lucida Sans Unicode" pitchFamily="34" charset="0"/>
              </a:endParaRPr>
            </a:p>
          </p:txBody>
        </p:sp>
      </p:grpSp>
      <p:grpSp>
        <p:nvGrpSpPr>
          <p:cNvPr id="11" name="16 Grupo"/>
          <p:cNvGrpSpPr>
            <a:grpSpLocks/>
          </p:cNvGrpSpPr>
          <p:nvPr/>
        </p:nvGrpSpPr>
        <p:grpSpPr bwMode="auto">
          <a:xfrm>
            <a:off x="1749425" y="2059010"/>
            <a:ext cx="5645150" cy="369887"/>
            <a:chOff x="2214546" y="714203"/>
            <a:chExt cx="5643602" cy="369332"/>
          </a:xfrm>
        </p:grpSpPr>
        <p:sp>
          <p:nvSpPr>
            <p:cNvPr id="44" name="43 Rectángulo redondeado"/>
            <p:cNvSpPr/>
            <p:nvPr/>
          </p:nvSpPr>
          <p:spPr>
            <a:xfrm>
              <a:off x="2214546" y="725072"/>
              <a:ext cx="5643602" cy="34759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36000" rIns="90000"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2436735" y="714203"/>
              <a:ext cx="5199224" cy="3693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s-AR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CONDICIONES MÍNIMAS QUE DEBERÁ REUNIR</a:t>
              </a:r>
              <a:endParaRPr lang="es-ES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42" name="41 Rectángulo redondeado"/>
          <p:cNvSpPr/>
          <p:nvPr/>
        </p:nvSpPr>
        <p:spPr>
          <a:xfrm>
            <a:off x="3214678" y="2459963"/>
            <a:ext cx="2643206" cy="504000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77800" lvl="1" indent="-177800" algn="ctr" defTabSz="449263">
              <a:buClr>
                <a:srgbClr val="FFD653"/>
              </a:buClr>
              <a:buSzPct val="10500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GB" sz="1400" dirty="0" smtClean="0">
                <a:solidFill>
                  <a:schemeClr val="bg1"/>
                </a:solidFill>
              </a:rPr>
              <a:t>GENERALES</a:t>
            </a:r>
            <a:endParaRPr lang="es-AR" sz="800" dirty="0">
              <a:solidFill>
                <a:schemeClr val="bg1"/>
              </a:solidFill>
            </a:endParaRPr>
          </a:p>
        </p:txBody>
      </p:sp>
      <p:grpSp>
        <p:nvGrpSpPr>
          <p:cNvPr id="63" name="62 Grupo"/>
          <p:cNvGrpSpPr/>
          <p:nvPr/>
        </p:nvGrpSpPr>
        <p:grpSpPr>
          <a:xfrm>
            <a:off x="500034" y="3286124"/>
            <a:ext cx="2646000" cy="593530"/>
            <a:chOff x="500034" y="3286124"/>
            <a:chExt cx="2646000" cy="593530"/>
          </a:xfrm>
        </p:grpSpPr>
        <p:sp>
          <p:nvSpPr>
            <p:cNvPr id="52" name="51 Rectángulo redondeado"/>
            <p:cNvSpPr/>
            <p:nvPr/>
          </p:nvSpPr>
          <p:spPr bwMode="auto">
            <a:xfrm>
              <a:off x="500034" y="3286124"/>
              <a:ext cx="2646000" cy="576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1800" b="1" i="0" u="none" strike="noStrike" cap="none" normalizeH="0" baseline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43041" name="51 Rectángulo"/>
            <p:cNvSpPr>
              <a:spLocks noChangeArrowheads="1"/>
            </p:cNvSpPr>
            <p:nvPr/>
          </p:nvSpPr>
          <p:spPr bwMode="auto">
            <a:xfrm>
              <a:off x="785819" y="3571877"/>
              <a:ext cx="22145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defTabSz="449263">
                <a:buClr>
                  <a:srgbClr val="000000"/>
                </a:buClr>
                <a:buSzPct val="100000"/>
                <a:buFont typeface="Arial" pitchFamily="34" charset="0"/>
                <a:buNone/>
                <a:tabLst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</a:pPr>
              <a:r>
                <a:rPr lang="es-AR" sz="1400" dirty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Secreto estadístico </a:t>
              </a:r>
              <a:r>
                <a:rPr lang="es-AR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fiscal.</a:t>
              </a:r>
              <a:endParaRPr lang="es-E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sp>
        <p:nvSpPr>
          <p:cNvPr id="53" name="52 Rectángulo redondeado"/>
          <p:cNvSpPr/>
          <p:nvPr/>
        </p:nvSpPr>
        <p:spPr>
          <a:xfrm>
            <a:off x="500030" y="3031467"/>
            <a:ext cx="2664000" cy="504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77800" lvl="1" indent="-177800" algn="ctr" defTabSz="449263">
              <a:buClr>
                <a:srgbClr val="FFD653"/>
              </a:buClr>
              <a:buSzPct val="10500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GB" sz="1400" dirty="0" smtClean="0">
                <a:solidFill>
                  <a:schemeClr val="accent1">
                    <a:lumMod val="25000"/>
                  </a:schemeClr>
                </a:solidFill>
              </a:rPr>
              <a:t>CUMPLIR CON</a:t>
            </a:r>
            <a:endParaRPr lang="es-AR" sz="800" dirty="0">
              <a:solidFill>
                <a:schemeClr val="accent1">
                  <a:lumMod val="25000"/>
                </a:schemeClr>
              </a:solidFill>
            </a:endParaRPr>
          </a:p>
        </p:txBody>
      </p:sp>
      <p:grpSp>
        <p:nvGrpSpPr>
          <p:cNvPr id="70" name="69 Grupo"/>
          <p:cNvGrpSpPr/>
          <p:nvPr/>
        </p:nvGrpSpPr>
        <p:grpSpPr>
          <a:xfrm>
            <a:off x="5929322" y="3286124"/>
            <a:ext cx="2714644" cy="593530"/>
            <a:chOff x="5929322" y="3286124"/>
            <a:chExt cx="2714644" cy="593530"/>
          </a:xfrm>
        </p:grpSpPr>
        <p:sp>
          <p:nvSpPr>
            <p:cNvPr id="57" name="56 Rectángulo redondeado"/>
            <p:cNvSpPr/>
            <p:nvPr/>
          </p:nvSpPr>
          <p:spPr bwMode="auto">
            <a:xfrm>
              <a:off x="5929322" y="3286124"/>
              <a:ext cx="2646000" cy="576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1800" b="1" i="0" u="none" strike="noStrike" cap="none" normalizeH="0" baseline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43039" name="54 Rectángulo"/>
            <p:cNvSpPr>
              <a:spLocks noChangeArrowheads="1"/>
            </p:cNvSpPr>
            <p:nvPr/>
          </p:nvSpPr>
          <p:spPr bwMode="auto">
            <a:xfrm>
              <a:off x="5929322" y="3571877"/>
              <a:ext cx="27146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Arial" pitchFamily="34" charset="0"/>
                <a:buNone/>
                <a:tabLst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</a:pPr>
              <a:r>
                <a:rPr lang="es-AR" sz="1400" dirty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Servicio de auditoría de </a:t>
              </a:r>
              <a:r>
                <a:rPr lang="es-AR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procesos.</a:t>
              </a:r>
              <a:endParaRPr lang="es-E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sp>
        <p:nvSpPr>
          <p:cNvPr id="56" name="55 Rectángulo redondeado"/>
          <p:cNvSpPr/>
          <p:nvPr/>
        </p:nvSpPr>
        <p:spPr>
          <a:xfrm>
            <a:off x="5929302" y="3031467"/>
            <a:ext cx="2664000" cy="504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77800" lvl="1" indent="-177800" algn="ctr" defTabSz="449263">
              <a:buClr>
                <a:srgbClr val="FFD653"/>
              </a:buClr>
              <a:buSzPct val="10500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GB" sz="1400" dirty="0" smtClean="0">
                <a:solidFill>
                  <a:schemeClr val="accent1">
                    <a:lumMod val="25000"/>
                  </a:schemeClr>
                </a:solidFill>
              </a:rPr>
              <a:t>CONTAR CON</a:t>
            </a:r>
            <a:endParaRPr lang="es-AR" sz="800" dirty="0">
              <a:solidFill>
                <a:schemeClr val="accent1">
                  <a:lumMod val="25000"/>
                </a:schemeClr>
              </a:solidFill>
            </a:endParaRPr>
          </a:p>
        </p:txBody>
      </p:sp>
      <p:grpSp>
        <p:nvGrpSpPr>
          <p:cNvPr id="66" name="65 Grupo"/>
          <p:cNvGrpSpPr/>
          <p:nvPr/>
        </p:nvGrpSpPr>
        <p:grpSpPr>
          <a:xfrm>
            <a:off x="500034" y="4474098"/>
            <a:ext cx="2646000" cy="684000"/>
            <a:chOff x="500034" y="4429132"/>
            <a:chExt cx="2646000" cy="684000"/>
          </a:xfrm>
        </p:grpSpPr>
        <p:sp>
          <p:nvSpPr>
            <p:cNvPr id="61" name="60 Rectángulo redondeado"/>
            <p:cNvSpPr/>
            <p:nvPr/>
          </p:nvSpPr>
          <p:spPr bwMode="auto">
            <a:xfrm>
              <a:off x="500034" y="4429132"/>
              <a:ext cx="2646000" cy="684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1800" b="1" i="0" u="none" strike="noStrike" cap="none" normalizeH="0" baseline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43037" name="57 Rectángulo"/>
            <p:cNvSpPr>
              <a:spLocks noChangeArrowheads="1"/>
            </p:cNvSpPr>
            <p:nvPr/>
          </p:nvSpPr>
          <p:spPr bwMode="auto">
            <a:xfrm>
              <a:off x="571472" y="4572008"/>
              <a:ext cx="250033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Arial" pitchFamily="34" charset="0"/>
                <a:buNone/>
                <a:tabLst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</a:pPr>
              <a:r>
                <a:rPr lang="es-AR" sz="1400" dirty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Sistema de registro y consulta en línea de la </a:t>
              </a:r>
              <a:r>
                <a:rPr lang="es-AR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AFIP.</a:t>
              </a:r>
              <a:endParaRPr lang="es-E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sp>
        <p:nvSpPr>
          <p:cNvPr id="59" name="58 Rectángulo redondeado"/>
          <p:cNvSpPr/>
          <p:nvPr/>
        </p:nvSpPr>
        <p:spPr>
          <a:xfrm>
            <a:off x="500030" y="4028640"/>
            <a:ext cx="2664000" cy="504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77800" lvl="1" indent="-177800" algn="ctr" defTabSz="449263">
              <a:buClr>
                <a:srgbClr val="FFD653"/>
              </a:buClr>
              <a:buSzPct val="10500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GB" sz="1400" dirty="0" smtClean="0">
                <a:solidFill>
                  <a:schemeClr val="accent1">
                    <a:lumMod val="25000"/>
                  </a:schemeClr>
                </a:solidFill>
              </a:rPr>
              <a:t>POSEER UN</a:t>
            </a:r>
            <a:endParaRPr lang="es-AR" sz="800" dirty="0">
              <a:solidFill>
                <a:schemeClr val="accent1">
                  <a:lumMod val="25000"/>
                </a:schemeClr>
              </a:solidFill>
            </a:endParaRPr>
          </a:p>
        </p:txBody>
      </p:sp>
      <p:grpSp>
        <p:nvGrpSpPr>
          <p:cNvPr id="68" name="67 Grupo"/>
          <p:cNvGrpSpPr/>
          <p:nvPr/>
        </p:nvGrpSpPr>
        <p:grpSpPr>
          <a:xfrm>
            <a:off x="5929322" y="4474098"/>
            <a:ext cx="2646000" cy="684000"/>
            <a:chOff x="5929322" y="4429132"/>
            <a:chExt cx="2646000" cy="684000"/>
          </a:xfrm>
        </p:grpSpPr>
        <p:sp>
          <p:nvSpPr>
            <p:cNvPr id="58" name="57 Rectángulo redondeado"/>
            <p:cNvSpPr/>
            <p:nvPr/>
          </p:nvSpPr>
          <p:spPr bwMode="auto">
            <a:xfrm>
              <a:off x="5929322" y="4429132"/>
              <a:ext cx="2646000" cy="684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1800" b="1" i="0" u="none" strike="noStrike" cap="none" normalizeH="0" baseline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43035" name="63 Rectángulo"/>
            <p:cNvSpPr>
              <a:spLocks noChangeArrowheads="1"/>
            </p:cNvSpPr>
            <p:nvPr/>
          </p:nvSpPr>
          <p:spPr bwMode="auto">
            <a:xfrm>
              <a:off x="6000760" y="4572008"/>
              <a:ext cx="250033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Arial" pitchFamily="34" charset="0"/>
                <a:buNone/>
                <a:tabLst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</a:pPr>
              <a:r>
                <a:rPr lang="es-AR" sz="1400" dirty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Suscribir y registrar toda constancia que exija la </a:t>
              </a:r>
              <a:r>
                <a:rPr lang="es-AR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AFIP.</a:t>
              </a:r>
              <a:endParaRPr lang="es-E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sp>
        <p:nvSpPr>
          <p:cNvPr id="65" name="64 Rectángulo redondeado"/>
          <p:cNvSpPr/>
          <p:nvPr/>
        </p:nvSpPr>
        <p:spPr>
          <a:xfrm>
            <a:off x="5929327" y="4013951"/>
            <a:ext cx="2664000" cy="504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77800" lvl="1" indent="-177800" algn="ctr" defTabSz="449263">
              <a:buClr>
                <a:srgbClr val="FFD653"/>
              </a:buClr>
              <a:buSzPct val="10500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GB" sz="1400" dirty="0" smtClean="0">
                <a:solidFill>
                  <a:schemeClr val="accent1">
                    <a:lumMod val="25000"/>
                  </a:schemeClr>
                </a:solidFill>
              </a:rPr>
              <a:t>DEBERÁ</a:t>
            </a:r>
            <a:endParaRPr lang="es-AR" sz="800" dirty="0">
              <a:solidFill>
                <a:schemeClr val="accent1">
                  <a:lumMod val="25000"/>
                </a:schemeClr>
              </a:solidFill>
            </a:endParaRPr>
          </a:p>
        </p:txBody>
      </p:sp>
      <p:grpSp>
        <p:nvGrpSpPr>
          <p:cNvPr id="69" name="68 Grupo"/>
          <p:cNvGrpSpPr/>
          <p:nvPr/>
        </p:nvGrpSpPr>
        <p:grpSpPr>
          <a:xfrm>
            <a:off x="2214546" y="5572140"/>
            <a:ext cx="4878000" cy="700089"/>
            <a:chOff x="2214546" y="5572140"/>
            <a:chExt cx="4878000" cy="700089"/>
          </a:xfrm>
        </p:grpSpPr>
        <p:sp>
          <p:nvSpPr>
            <p:cNvPr id="62" name="61 Rectángulo redondeado"/>
            <p:cNvSpPr/>
            <p:nvPr/>
          </p:nvSpPr>
          <p:spPr bwMode="auto">
            <a:xfrm>
              <a:off x="2214546" y="5572140"/>
              <a:ext cx="4878000" cy="684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1800" b="1" i="0" u="none" strike="noStrike" cap="none" normalizeH="0" baseline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75" name="74 Rectángulo"/>
            <p:cNvSpPr/>
            <p:nvPr/>
          </p:nvSpPr>
          <p:spPr bwMode="auto">
            <a:xfrm>
              <a:off x="2428860" y="5857892"/>
              <a:ext cx="4421575" cy="4143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1" algn="ctr" defTabSz="449263">
                <a:lnSpc>
                  <a:spcPct val="7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s-AR" sz="1400" dirty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Servicios Web que le permitan a la AFIP la búsqueda de información digitalizada por diferentes índices de acceso.</a:t>
              </a:r>
              <a:endParaRPr lang="es-ES" sz="1400" b="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76" name="75 Rectángulo redondeado"/>
          <p:cNvSpPr/>
          <p:nvPr/>
        </p:nvSpPr>
        <p:spPr>
          <a:xfrm>
            <a:off x="2197104" y="5286388"/>
            <a:ext cx="4929222" cy="504000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77800" lvl="1" indent="-177800" algn="ctr" defTabSz="449263">
              <a:buClr>
                <a:srgbClr val="FFD653"/>
              </a:buClr>
              <a:buSzPct val="10500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GB" sz="1400" dirty="0" smtClean="0">
                <a:solidFill>
                  <a:schemeClr val="bg1"/>
                </a:solidFill>
                <a:latin typeface="+mj-lt"/>
              </a:rPr>
              <a:t>UTILIZAR:</a:t>
            </a:r>
            <a:endParaRPr lang="es-A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3214678" y="4033570"/>
            <a:ext cx="2664000" cy="504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77800" lvl="1" indent="-177800" algn="ctr" defTabSz="449263">
              <a:buClr>
                <a:srgbClr val="FFD653"/>
              </a:buClr>
              <a:buSzPct val="10500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GB" sz="1400" dirty="0" smtClean="0">
                <a:solidFill>
                  <a:schemeClr val="accent1">
                    <a:lumMod val="25000"/>
                  </a:schemeClr>
                </a:solidFill>
              </a:rPr>
              <a:t>DISPONIBILIDAD</a:t>
            </a:r>
            <a:endParaRPr lang="es-AR" sz="800" dirty="0">
              <a:solidFill>
                <a:schemeClr val="accent1">
                  <a:lumMod val="25000"/>
                </a:schemeClr>
              </a:solidFill>
            </a:endParaRPr>
          </a:p>
        </p:txBody>
      </p:sp>
      <p:grpSp>
        <p:nvGrpSpPr>
          <p:cNvPr id="64" name="63 Grupo"/>
          <p:cNvGrpSpPr/>
          <p:nvPr/>
        </p:nvGrpSpPr>
        <p:grpSpPr>
          <a:xfrm>
            <a:off x="3214678" y="3286124"/>
            <a:ext cx="2646000" cy="593530"/>
            <a:chOff x="3214678" y="3286124"/>
            <a:chExt cx="2646000" cy="593530"/>
          </a:xfrm>
        </p:grpSpPr>
        <p:sp>
          <p:nvSpPr>
            <p:cNvPr id="54" name="53 Rectángulo redondeado"/>
            <p:cNvSpPr/>
            <p:nvPr/>
          </p:nvSpPr>
          <p:spPr bwMode="auto">
            <a:xfrm>
              <a:off x="3214678" y="3286124"/>
              <a:ext cx="2646000" cy="576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1800" b="1" i="0" u="none" strike="noStrike" cap="none" normalizeH="0" baseline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50" name="54 Rectángulo"/>
            <p:cNvSpPr>
              <a:spLocks noChangeArrowheads="1"/>
            </p:cNvSpPr>
            <p:nvPr/>
          </p:nvSpPr>
          <p:spPr bwMode="auto">
            <a:xfrm>
              <a:off x="3214678" y="3571876"/>
              <a:ext cx="2643205" cy="307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La establecida </a:t>
              </a:r>
              <a:r>
                <a:rPr lang="en-GB" sz="1400" dirty="0" err="1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por</a:t>
              </a:r>
              <a:r>
                <a:rPr lang="en-GB" sz="1400" dirty="0" smtClean="0">
                  <a:solidFill>
                    <a:schemeClr val="tx1"/>
                  </a:solidFill>
                  <a:latin typeface="Calibri" pitchFamily="34" charset="0"/>
                  <a:cs typeface="Lucida Sans Unicode" pitchFamily="34" charset="0"/>
                </a:rPr>
                <a:t> AFIP.</a:t>
              </a:r>
              <a:endParaRPr lang="en-GB" sz="1400" dirty="0">
                <a:solidFill>
                  <a:schemeClr val="tx1"/>
                </a:solidFill>
                <a:latin typeface="Calibri" pitchFamily="34" charset="0"/>
                <a:cs typeface="Lucida Sans Unicode" pitchFamily="34" charset="0"/>
              </a:endParaRPr>
            </a:p>
          </p:txBody>
        </p:sp>
      </p:grpSp>
      <p:sp>
        <p:nvSpPr>
          <p:cNvPr id="51" name="50 Rectángulo redondeado"/>
          <p:cNvSpPr/>
          <p:nvPr/>
        </p:nvSpPr>
        <p:spPr>
          <a:xfrm>
            <a:off x="3214678" y="3031467"/>
            <a:ext cx="2664000" cy="504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77800" lvl="1" indent="-177800" algn="ctr" defTabSz="449263">
              <a:buClr>
                <a:srgbClr val="FFD653"/>
              </a:buClr>
              <a:buSzPct val="10500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GB" sz="1400" dirty="0" smtClean="0">
                <a:solidFill>
                  <a:schemeClr val="accent1">
                    <a:lumMod val="25000"/>
                  </a:schemeClr>
                </a:solidFill>
              </a:rPr>
              <a:t>SEGURIDAD FÍSICA</a:t>
            </a:r>
            <a:endParaRPr lang="es-AR" sz="8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285720" y="1341783"/>
            <a:ext cx="8514000" cy="576000"/>
          </a:xfrm>
          <a:prstGeom prst="roundRect">
            <a:avLst>
              <a:gd name="adj" fmla="val 9070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65113" algn="ctr">
              <a:defRPr/>
            </a:pPr>
            <a:r>
              <a:rPr lang="es-AR" sz="2000" dirty="0" smtClean="0">
                <a:solidFill>
                  <a:schemeClr val="bg1"/>
                </a:solidFill>
              </a:rPr>
              <a:t>ARCHIVO PARA MÁS DE UN DEPOSITARIO FIEL (PSAD)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3386400" y="424086"/>
            <a:ext cx="4614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  <a:latin typeface="+mj-lt"/>
              </a:rPr>
              <a:t> DEPOSITARIO FIEL 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  <a:latin typeface="+mj-lt"/>
              </a:rPr>
              <a:t>  ADUANA CON MENOS PAPELES</a:t>
            </a:r>
          </a:p>
        </p:txBody>
      </p:sp>
      <p:sp>
        <p:nvSpPr>
          <p:cNvPr id="37" name="12 Marcador de número de diapositiva"/>
          <p:cNvSpPr txBox="1">
            <a:spLocks/>
          </p:cNvSpPr>
          <p:nvPr/>
        </p:nvSpPr>
        <p:spPr>
          <a:xfrm>
            <a:off x="428597" y="5929330"/>
            <a:ext cx="500066" cy="4365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10AFB-655A-40FD-AA48-B3261C47602C}" type="slidenum">
              <a:rPr kumimoji="0" lang="es-A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3" grpId="0" animBg="1"/>
      <p:bldP spid="56" grpId="0" animBg="1"/>
      <p:bldP spid="59" grpId="0" animBg="1"/>
      <p:bldP spid="65" grpId="0" animBg="1"/>
      <p:bldP spid="76" grpId="0" animBg="1"/>
      <p:bldP spid="41" grpId="0" animBg="1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85720" y="1341783"/>
            <a:ext cx="8514000" cy="576000"/>
          </a:xfrm>
          <a:prstGeom prst="roundRect">
            <a:avLst>
              <a:gd name="adj" fmla="val 9070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65113" algn="ctr">
              <a:defRPr/>
            </a:pPr>
            <a:r>
              <a:rPr lang="es-AR" sz="2000" dirty="0" smtClean="0">
                <a:solidFill>
                  <a:schemeClr val="bg1"/>
                </a:solidFill>
              </a:rPr>
              <a:t>DIGITALIZACIÓN DE LEGAJOS – SITUACIÓN ACTUAL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386400" y="424086"/>
            <a:ext cx="4614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  <a:latin typeface="+mj-lt"/>
              </a:rPr>
              <a:t> DEPOSITARIO FIEL 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  <a:latin typeface="+mj-lt"/>
              </a:rPr>
              <a:t>  ADUANA CON MENOS PAPELES</a:t>
            </a:r>
          </a:p>
        </p:txBody>
      </p:sp>
      <p:grpSp>
        <p:nvGrpSpPr>
          <p:cNvPr id="4" name="3 Grupo"/>
          <p:cNvGrpSpPr/>
          <p:nvPr/>
        </p:nvGrpSpPr>
        <p:grpSpPr>
          <a:xfrm>
            <a:off x="857224" y="2214554"/>
            <a:ext cx="7429552" cy="1229671"/>
            <a:chOff x="1500166" y="2643182"/>
            <a:chExt cx="5864838" cy="1304623"/>
          </a:xfrm>
        </p:grpSpPr>
        <p:sp>
          <p:nvSpPr>
            <p:cNvPr id="5" name="19 Rectángulo redondeado"/>
            <p:cNvSpPr>
              <a:spLocks noChangeArrowheads="1"/>
            </p:cNvSpPr>
            <p:nvPr/>
          </p:nvSpPr>
          <p:spPr bwMode="auto">
            <a:xfrm>
              <a:off x="1500166" y="2643182"/>
              <a:ext cx="5864838" cy="1288470"/>
            </a:xfrm>
            <a:prstGeom prst="roundRect">
              <a:avLst>
                <a:gd name="adj" fmla="val 8995"/>
              </a:avLst>
            </a:prstGeom>
            <a:solidFill>
              <a:srgbClr val="FFC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es-ES" sz="2000" dirty="0" smtClean="0">
                  <a:solidFill>
                    <a:schemeClr val="tx1"/>
                  </a:solidFill>
                </a:rPr>
                <a:t> </a:t>
              </a:r>
              <a:endParaRPr lang="es-ES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23 Grupo"/>
            <p:cNvGrpSpPr/>
            <p:nvPr/>
          </p:nvGrpSpPr>
          <p:grpSpPr>
            <a:xfrm>
              <a:off x="1643041" y="2857496"/>
              <a:ext cx="5601771" cy="1090309"/>
              <a:chOff x="1643041" y="2857496"/>
              <a:chExt cx="5601771" cy="1090309"/>
            </a:xfrm>
          </p:grpSpPr>
          <p:grpSp>
            <p:nvGrpSpPr>
              <p:cNvPr id="7" name="12 Grupo"/>
              <p:cNvGrpSpPr/>
              <p:nvPr/>
            </p:nvGrpSpPr>
            <p:grpSpPr>
              <a:xfrm>
                <a:off x="1643041" y="2857496"/>
                <a:ext cx="5225917" cy="428624"/>
                <a:chOff x="1428727" y="3529150"/>
                <a:chExt cx="5225917" cy="428624"/>
              </a:xfrm>
            </p:grpSpPr>
            <p:sp>
              <p:nvSpPr>
                <p:cNvPr id="12" name="22 Flecha derecha"/>
                <p:cNvSpPr>
                  <a:spLocks noChangeArrowheads="1"/>
                </p:cNvSpPr>
                <p:nvPr/>
              </p:nvSpPr>
              <p:spPr bwMode="auto">
                <a:xfrm>
                  <a:off x="4938844" y="3529150"/>
                  <a:ext cx="857256" cy="428624"/>
                </a:xfrm>
                <a:prstGeom prst="rightArrow">
                  <a:avLst>
                    <a:gd name="adj1" fmla="val 50000"/>
                    <a:gd name="adj2" fmla="val 87779"/>
                  </a:avLst>
                </a:prstGeom>
                <a:solidFill>
                  <a:schemeClr val="accent3">
                    <a:lumMod val="65000"/>
                  </a:schemeClr>
                </a:solidFill>
                <a:ln w="9525">
                  <a:solidFill>
                    <a:srgbClr val="9966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pPr algn="ctr"/>
                  <a:endParaRPr lang="es-ES" sz="1800"/>
                </a:p>
              </p:txBody>
            </p:sp>
            <p:sp>
              <p:nvSpPr>
                <p:cNvPr id="13" name="6 CuadroTexto"/>
                <p:cNvSpPr txBox="1"/>
                <p:nvPr/>
              </p:nvSpPr>
              <p:spPr>
                <a:xfrm>
                  <a:off x="1428727" y="3536157"/>
                  <a:ext cx="362081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AR" sz="1600" dirty="0" smtClean="0">
                      <a:solidFill>
                        <a:schemeClr val="accent1">
                          <a:lumMod val="25000"/>
                        </a:schemeClr>
                      </a:solidFill>
                      <a:latin typeface="+mj-lt"/>
                    </a:rPr>
                    <a:t>LEGAJOS EN CONDICIONES DE SER DIGITALIZADOS</a:t>
                  </a:r>
                  <a:endParaRPr lang="es-AR" sz="1600" dirty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14" name="13 CuadroTexto"/>
                <p:cNvSpPr txBox="1"/>
                <p:nvPr/>
              </p:nvSpPr>
              <p:spPr>
                <a:xfrm>
                  <a:off x="4868693" y="3580487"/>
                  <a:ext cx="1785951" cy="3058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fontAlgn="ctr">
                    <a:lnSpc>
                      <a:spcPts val="1500"/>
                    </a:lnSpc>
                  </a:pPr>
                  <a:r>
                    <a:rPr lang="es-AR" sz="1600" dirty="0" smtClean="0">
                      <a:solidFill>
                        <a:schemeClr val="accent1">
                          <a:lumMod val="25000"/>
                        </a:schemeClr>
                      </a:solidFill>
                      <a:latin typeface="+mj-lt"/>
                    </a:rPr>
                    <a:t>1.974.000</a:t>
                  </a:r>
                </a:p>
              </p:txBody>
            </p:sp>
          </p:grpSp>
          <p:grpSp>
            <p:nvGrpSpPr>
              <p:cNvPr id="8" name="13 Grupo"/>
              <p:cNvGrpSpPr/>
              <p:nvPr/>
            </p:nvGrpSpPr>
            <p:grpSpPr>
              <a:xfrm>
                <a:off x="1666211" y="3357562"/>
                <a:ext cx="5578601" cy="590243"/>
                <a:chOff x="1451897" y="4731402"/>
                <a:chExt cx="5578601" cy="590243"/>
              </a:xfrm>
            </p:grpSpPr>
            <p:sp>
              <p:nvSpPr>
                <p:cNvPr id="9" name="8 CuadroTexto"/>
                <p:cNvSpPr txBox="1"/>
                <p:nvPr/>
              </p:nvSpPr>
              <p:spPr>
                <a:xfrm>
                  <a:off x="1451897" y="4731402"/>
                  <a:ext cx="241151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AR" sz="1600" dirty="0" smtClean="0">
                      <a:solidFill>
                        <a:schemeClr val="accent1">
                          <a:lumMod val="25000"/>
                        </a:schemeClr>
                      </a:solidFill>
                      <a:latin typeface="+mj-lt"/>
                    </a:rPr>
                    <a:t>LEGAJOS DIGITALIZADOS</a:t>
                  </a:r>
                  <a:endParaRPr lang="es-AR" sz="1600" dirty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10" name="9 CuadroTexto"/>
                <p:cNvSpPr txBox="1"/>
                <p:nvPr/>
              </p:nvSpPr>
              <p:spPr>
                <a:xfrm>
                  <a:off x="3665832" y="4761091"/>
                  <a:ext cx="3364666" cy="560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fontAlgn="ctr">
                    <a:lnSpc>
                      <a:spcPts val="1900"/>
                    </a:lnSpc>
                  </a:pPr>
                  <a:r>
                    <a:rPr lang="es-AR" sz="1600" dirty="0" smtClean="0">
                      <a:solidFill>
                        <a:schemeClr val="accent1">
                          <a:lumMod val="25000"/>
                        </a:schemeClr>
                      </a:solidFill>
                      <a:latin typeface="+mj-lt"/>
                    </a:rPr>
                    <a:t>1.787.000 (90,52 %) PENDIENTE 187.000</a:t>
                  </a:r>
                </a:p>
                <a:p>
                  <a:pPr algn="r" fontAlgn="ctr">
                    <a:lnSpc>
                      <a:spcPts val="1500"/>
                    </a:lnSpc>
                  </a:pPr>
                  <a:endParaRPr lang="es-AR" sz="1600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11" name="22 Flecha derecha"/>
                <p:cNvSpPr>
                  <a:spLocks noChangeArrowheads="1"/>
                </p:cNvSpPr>
                <p:nvPr/>
              </p:nvSpPr>
              <p:spPr bwMode="auto">
                <a:xfrm>
                  <a:off x="3333742" y="4731402"/>
                  <a:ext cx="857256" cy="428624"/>
                </a:xfrm>
                <a:prstGeom prst="rightArrow">
                  <a:avLst>
                    <a:gd name="adj1" fmla="val 50000"/>
                    <a:gd name="adj2" fmla="val 87779"/>
                  </a:avLst>
                </a:prstGeom>
                <a:solidFill>
                  <a:schemeClr val="accent3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pPr algn="ctr"/>
                  <a:endParaRPr lang="es-ES" sz="1800"/>
                </a:p>
              </p:txBody>
            </p:sp>
          </p:grpSp>
        </p:grpSp>
      </p:grpSp>
      <p:grpSp>
        <p:nvGrpSpPr>
          <p:cNvPr id="15" name="14 Grupo"/>
          <p:cNvGrpSpPr/>
          <p:nvPr/>
        </p:nvGrpSpPr>
        <p:grpSpPr>
          <a:xfrm>
            <a:off x="1285852" y="3786190"/>
            <a:ext cx="6500858" cy="2531179"/>
            <a:chOff x="1364698" y="4071942"/>
            <a:chExt cx="6500858" cy="2531179"/>
          </a:xfrm>
        </p:grpSpPr>
        <p:graphicFrame>
          <p:nvGraphicFramePr>
            <p:cNvPr id="16" name="1 Gráfico"/>
            <p:cNvGraphicFramePr/>
            <p:nvPr/>
          </p:nvGraphicFramePr>
          <p:xfrm>
            <a:off x="2071670" y="4071942"/>
            <a:ext cx="5214974" cy="25003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16 CuadroTexto"/>
            <p:cNvSpPr txBox="1"/>
            <p:nvPr/>
          </p:nvSpPr>
          <p:spPr>
            <a:xfrm>
              <a:off x="6936862" y="4688425"/>
              <a:ext cx="92869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ts val="1500"/>
                </a:lnSpc>
              </a:pPr>
              <a:r>
                <a:rPr lang="es-AR" sz="1600" b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PSAD</a:t>
              </a:r>
            </a:p>
            <a:p>
              <a:pPr algn="ctr" fontAlgn="ctr"/>
              <a:r>
                <a:rPr lang="es-AR" sz="1600" b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57%</a:t>
              </a:r>
              <a:endParaRPr lang="es-AR" sz="1600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1364698" y="4071942"/>
              <a:ext cx="1643074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ts val="1500"/>
                </a:lnSpc>
              </a:pPr>
              <a:r>
                <a:rPr lang="es-AR" sz="1600" b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PLATAFORMA AFIP (SETI)</a:t>
              </a:r>
            </a:p>
            <a:p>
              <a:pPr algn="ctr" fontAlgn="ctr"/>
              <a:r>
                <a:rPr lang="es-AR" sz="1600" b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34,2%</a:t>
              </a:r>
              <a:endParaRPr lang="es-AR" sz="1600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85918" y="6072206"/>
              <a:ext cx="1500198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ts val="1500"/>
                </a:lnSpc>
              </a:pPr>
              <a:r>
                <a:rPr lang="es-AR" sz="1600" b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WEB SERVICE</a:t>
              </a:r>
            </a:p>
            <a:p>
              <a:pPr algn="ctr" fontAlgn="ctr"/>
              <a:r>
                <a:rPr lang="es-AR" sz="1600" b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8,8%</a:t>
              </a:r>
              <a:endParaRPr lang="es-AR" sz="1600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cxnSp>
          <p:nvCxnSpPr>
            <p:cNvPr id="20" name="19 Conector recto"/>
            <p:cNvCxnSpPr/>
            <p:nvPr/>
          </p:nvCxnSpPr>
          <p:spPr>
            <a:xfrm>
              <a:off x="2786050" y="4500570"/>
              <a:ext cx="571504" cy="142876"/>
            </a:xfrm>
            <a:prstGeom prst="line">
              <a:avLst/>
            </a:prstGeom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flipV="1">
              <a:off x="2786050" y="5643578"/>
              <a:ext cx="500066" cy="357190"/>
            </a:xfrm>
            <a:prstGeom prst="line">
              <a:avLst/>
            </a:prstGeom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 rot="10800000" flipV="1">
              <a:off x="6215074" y="5000636"/>
              <a:ext cx="785818" cy="142876"/>
            </a:xfrm>
            <a:prstGeom prst="line">
              <a:avLst/>
            </a:prstGeom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12 Marcador de número de diapositiva"/>
          <p:cNvSpPr txBox="1">
            <a:spLocks/>
          </p:cNvSpPr>
          <p:nvPr/>
        </p:nvSpPr>
        <p:spPr>
          <a:xfrm>
            <a:off x="428597" y="5929330"/>
            <a:ext cx="500066" cy="4365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10AFB-655A-40FD-AA48-B3261C47602C}" type="slidenum">
              <a:rPr kumimoji="0" lang="es-A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5 Imagen" descr="dorso-jpg-plantilla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357158" y="5929330"/>
            <a:ext cx="1000132" cy="436563"/>
          </a:xfrm>
          <a:prstGeom prst="rect">
            <a:avLst/>
          </a:prstGeom>
        </p:spPr>
        <p:txBody>
          <a:bodyPr/>
          <a:lstStyle/>
          <a:p>
            <a:fld id="{1DD10AFB-655A-40FD-AA48-B3261C47602C}" type="slidenum">
              <a:rPr lang="es-AR" smtClean="0"/>
              <a:pPr/>
              <a:t>14</a:t>
            </a:fld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3 Rectángulo redondeado"/>
            <p:cNvSpPr/>
            <p:nvPr/>
          </p:nvSpPr>
          <p:spPr>
            <a:xfrm>
              <a:off x="0" y="0"/>
              <a:ext cx="9144000" cy="6858000"/>
            </a:xfrm>
            <a:prstGeom prst="roundRect">
              <a:avLst>
                <a:gd name="adj" fmla="val 0"/>
              </a:avLst>
            </a:prstGeom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pic>
          <p:nvPicPr>
            <p:cNvPr id="5" name="4 Imagen" descr="stockvecte6-[Convertido].jpg"/>
            <p:cNvPicPr>
              <a:picLocks noChangeAspect="1"/>
            </p:cNvPicPr>
            <p:nvPr/>
          </p:nvPicPr>
          <p:blipFill>
            <a:blip r:embed="rId2" cstate="print">
              <a:lum bright="-46000"/>
            </a:blip>
            <a:stretch>
              <a:fillRect/>
            </a:stretch>
          </p:blipFill>
          <p:spPr>
            <a:xfrm>
              <a:off x="158068" y="214290"/>
              <a:ext cx="8797050" cy="6357982"/>
            </a:xfrm>
            <a:prstGeom prst="roundRect">
              <a:avLst>
                <a:gd name="adj" fmla="val 4167"/>
              </a:avLst>
            </a:prstGeom>
            <a:solidFill>
              <a:srgbClr val="FFFFFF">
                <a:alpha val="22000"/>
              </a:srgbClr>
            </a:solidFill>
            <a:ln w="76200" cap="sq">
              <a:solidFill>
                <a:srgbClr val="EAEAEA"/>
              </a:solidFill>
              <a:miter lim="800000"/>
            </a:ln>
            <a:effectLst/>
            <a:scene3d>
              <a:camera prst="orthographicFront"/>
              <a:lightRig rig="threePt" dir="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</p:grpSp>
      <p:grpSp>
        <p:nvGrpSpPr>
          <p:cNvPr id="3" name="11 Grupo"/>
          <p:cNvGrpSpPr/>
          <p:nvPr/>
        </p:nvGrpSpPr>
        <p:grpSpPr>
          <a:xfrm>
            <a:off x="142844" y="2071678"/>
            <a:ext cx="8715437" cy="1000132"/>
            <a:chOff x="214282" y="2621439"/>
            <a:chExt cx="8787465" cy="1000132"/>
          </a:xfrm>
        </p:grpSpPr>
        <p:sp>
          <p:nvSpPr>
            <p:cNvPr id="8" name="7 Rectángulo"/>
            <p:cNvSpPr/>
            <p:nvPr/>
          </p:nvSpPr>
          <p:spPr>
            <a:xfrm>
              <a:off x="289747" y="2621439"/>
              <a:ext cx="8712000" cy="100013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14282" y="2764315"/>
              <a:ext cx="87154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600" dirty="0" smtClean="0">
                  <a:latin typeface="+mj-lt"/>
                </a:rPr>
                <a:t>DEPOSITARIO FIEL</a:t>
              </a:r>
              <a:endParaRPr lang="es-AR" sz="36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148 Grupo"/>
          <p:cNvGrpSpPr/>
          <p:nvPr/>
        </p:nvGrpSpPr>
        <p:grpSpPr>
          <a:xfrm>
            <a:off x="6914842" y="2071678"/>
            <a:ext cx="1872000" cy="2500330"/>
            <a:chOff x="7057718" y="2179800"/>
            <a:chExt cx="1872000" cy="2500330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8" name="27 Cheurón"/>
            <p:cNvSpPr/>
            <p:nvPr/>
          </p:nvSpPr>
          <p:spPr bwMode="auto">
            <a:xfrm>
              <a:off x="7057718" y="2179800"/>
              <a:ext cx="1872000" cy="2500330"/>
            </a:xfrm>
            <a:prstGeom prst="chevron">
              <a:avLst>
                <a:gd name="adj" fmla="val 27036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s-AR" sz="1200" b="0" smtClean="0"/>
            </a:p>
          </p:txBody>
        </p:sp>
        <p:sp>
          <p:nvSpPr>
            <p:cNvPr id="29" name="71 CuadroTexto"/>
            <p:cNvSpPr txBox="1">
              <a:spLocks noChangeArrowheads="1"/>
            </p:cNvSpPr>
            <p:nvPr/>
          </p:nvSpPr>
          <p:spPr bwMode="auto">
            <a:xfrm>
              <a:off x="7514838" y="3175170"/>
              <a:ext cx="135853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/>
              <a:r>
                <a:rPr lang="es-AR" sz="14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DEPOSITARIO </a:t>
              </a:r>
            </a:p>
            <a:p>
              <a:pPr algn="ctr"/>
              <a:r>
                <a:rPr lang="es-AR" sz="14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FIEL</a:t>
              </a:r>
              <a:endParaRPr lang="es-ES" sz="1400" dirty="0">
                <a:solidFill>
                  <a:schemeClr val="accent1">
                    <a:lumMod val="25000"/>
                  </a:schemeClr>
                </a:solidFill>
                <a:latin typeface="+mn-lt"/>
              </a:endParaRPr>
            </a:p>
          </p:txBody>
        </p:sp>
      </p:grpSp>
      <p:sp>
        <p:nvSpPr>
          <p:cNvPr id="24" name="23 CuadroTexto"/>
          <p:cNvSpPr txBox="1"/>
          <p:nvPr/>
        </p:nvSpPr>
        <p:spPr>
          <a:xfrm>
            <a:off x="1835223" y="2580990"/>
            <a:ext cx="3290757" cy="107721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s-AR" sz="1600" b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endParaRPr lang="es-AR" sz="1600" b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endParaRPr lang="es-AR" sz="1600" b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endParaRPr lang="es-ES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30" name="151 Grupo"/>
          <p:cNvGrpSpPr/>
          <p:nvPr/>
        </p:nvGrpSpPr>
        <p:grpSpPr>
          <a:xfrm>
            <a:off x="5486082" y="2066916"/>
            <a:ext cx="1872000" cy="2500330"/>
            <a:chOff x="5580196" y="2179800"/>
            <a:chExt cx="1872000" cy="2500330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1" name="30 Cheurón"/>
            <p:cNvSpPr/>
            <p:nvPr/>
          </p:nvSpPr>
          <p:spPr bwMode="auto">
            <a:xfrm>
              <a:off x="5580196" y="2179800"/>
              <a:ext cx="1872000" cy="2500330"/>
            </a:xfrm>
            <a:prstGeom prst="chevron">
              <a:avLst>
                <a:gd name="adj" fmla="val 27036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s-AR" b="0" smtClean="0"/>
            </a:p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s-AR" b="0"/>
            </a:p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s-AR" b="0" smtClean="0"/>
            </a:p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s-AR" b="0"/>
            </a:p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s-AR" b="0" smtClean="0"/>
            </a:p>
          </p:txBody>
        </p:sp>
        <p:sp>
          <p:nvSpPr>
            <p:cNvPr id="32" name="68 CuadroTexto"/>
            <p:cNvSpPr txBox="1">
              <a:spLocks noChangeArrowheads="1"/>
            </p:cNvSpPr>
            <p:nvPr/>
          </p:nvSpPr>
          <p:spPr bwMode="auto">
            <a:xfrm>
              <a:off x="6072198" y="2996639"/>
              <a:ext cx="1214446" cy="83099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anchor="ctr">
              <a:spAutoFit/>
            </a:bodyPr>
            <a:lstStyle/>
            <a:p>
              <a:pPr algn="ctr"/>
              <a:r>
                <a:rPr lang="es-AR" sz="12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INTERVENCIÓN</a:t>
              </a:r>
            </a:p>
            <a:p>
              <a:pPr algn="ctr"/>
              <a:r>
                <a:rPr lang="es-AR" sz="12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 </a:t>
              </a:r>
              <a:r>
                <a:rPr lang="es-AR" sz="1200" dirty="0" smtClean="0">
                  <a:solidFill>
                    <a:schemeClr val="accent1">
                      <a:lumMod val="25000"/>
                    </a:schemeClr>
                  </a:solidFill>
                </a:rPr>
                <a:t> </a:t>
              </a:r>
              <a:r>
                <a:rPr lang="es-AR" sz="1200" dirty="0" smtClean="0">
                  <a:solidFill>
                    <a:schemeClr val="accent1">
                      <a:lumMod val="25000"/>
                    </a:schemeClr>
                  </a:solidFill>
                  <a:latin typeface="Calibri" pitchFamily="34" charset="0"/>
                </a:rPr>
                <a:t>ELECTRÓNICA</a:t>
              </a:r>
              <a:endParaRPr lang="es-ES" sz="1200" dirty="0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endParaRPr>
            </a:p>
            <a:p>
              <a:pPr algn="ctr"/>
              <a:r>
                <a:rPr lang="es-AR" sz="12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DE TERCEROS</a:t>
              </a:r>
            </a:p>
            <a:p>
              <a:pPr algn="ctr"/>
              <a:r>
                <a:rPr lang="es-AR" sz="12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 ORGANISMOS</a:t>
              </a:r>
            </a:p>
          </p:txBody>
        </p:sp>
      </p:grpSp>
      <p:grpSp>
        <p:nvGrpSpPr>
          <p:cNvPr id="34" name="154 Grupo"/>
          <p:cNvGrpSpPr/>
          <p:nvPr/>
        </p:nvGrpSpPr>
        <p:grpSpPr>
          <a:xfrm>
            <a:off x="4042710" y="2068250"/>
            <a:ext cx="1872000" cy="2498996"/>
            <a:chOff x="4143372" y="2179800"/>
            <a:chExt cx="1872000" cy="249899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5" name="34 Paralelogramo"/>
            <p:cNvSpPr/>
            <p:nvPr/>
          </p:nvSpPr>
          <p:spPr bwMode="auto">
            <a:xfrm>
              <a:off x="4143372" y="3429596"/>
              <a:ext cx="1872000" cy="1249200"/>
            </a:xfrm>
            <a:prstGeom prst="parallelogram">
              <a:avLst>
                <a:gd name="adj" fmla="val 47432"/>
              </a:avLst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s-ES" sz="1200" b="0"/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4238948" y="3821540"/>
              <a:ext cx="1513865" cy="492443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3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ADUANAS DOMICILIARIAS</a:t>
              </a:r>
              <a:endParaRPr lang="es-ES" sz="1300" dirty="0">
                <a:solidFill>
                  <a:schemeClr val="accent1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38" name="37 Paralelogramo"/>
            <p:cNvSpPr/>
            <p:nvPr/>
          </p:nvSpPr>
          <p:spPr bwMode="auto">
            <a:xfrm flipV="1">
              <a:off x="4143372" y="2179800"/>
              <a:ext cx="1872000" cy="1249200"/>
            </a:xfrm>
            <a:prstGeom prst="parallelogram">
              <a:avLst>
                <a:gd name="adj" fmla="val 45645"/>
              </a:avLst>
            </a:prstGeom>
            <a:solidFill>
              <a:schemeClr val="accent3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4462786" y="2678532"/>
              <a:ext cx="1428760" cy="30777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l"/>
              <a:r>
                <a:rPr lang="es-AR" sz="1400" dirty="0" smtClean="0">
                  <a:latin typeface="+mn-lt"/>
                </a:rPr>
                <a:t>ADUANAS RAF</a:t>
              </a:r>
              <a:endParaRPr lang="es-ES" sz="1400" dirty="0">
                <a:latin typeface="+mn-lt"/>
              </a:endParaRPr>
            </a:p>
          </p:txBody>
        </p:sp>
      </p:grpSp>
      <p:grpSp>
        <p:nvGrpSpPr>
          <p:cNvPr id="40" name="162 Grupo"/>
          <p:cNvGrpSpPr/>
          <p:nvPr/>
        </p:nvGrpSpPr>
        <p:grpSpPr>
          <a:xfrm>
            <a:off x="1185190" y="2066916"/>
            <a:ext cx="1872000" cy="2500330"/>
            <a:chOff x="1197554" y="2179800"/>
            <a:chExt cx="1872000" cy="2500330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2" name="41 Cheurón"/>
            <p:cNvSpPr/>
            <p:nvPr/>
          </p:nvSpPr>
          <p:spPr bwMode="auto">
            <a:xfrm>
              <a:off x="1197554" y="2179800"/>
              <a:ext cx="1872000" cy="2500330"/>
            </a:xfrm>
            <a:prstGeom prst="chevron">
              <a:avLst>
                <a:gd name="adj" fmla="val 26402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s-AR" b="0" smtClean="0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1571604" y="2643182"/>
              <a:ext cx="1214446" cy="52322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s-AR" sz="14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PLAN </a:t>
              </a:r>
            </a:p>
            <a:p>
              <a:r>
                <a:rPr lang="es-AR" sz="14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ANTIEVASIÓN</a:t>
              </a:r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1643042" y="3723505"/>
              <a:ext cx="1214446" cy="30777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s-AR" sz="14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LEY 25.986</a:t>
              </a:r>
              <a:endParaRPr lang="es-ES" sz="1400" dirty="0">
                <a:solidFill>
                  <a:schemeClr val="accent1">
                    <a:lumMod val="2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200866" y="2066916"/>
            <a:ext cx="1571604" cy="2500330"/>
            <a:chOff x="200866" y="2066916"/>
            <a:chExt cx="1571604" cy="2500330"/>
          </a:xfrm>
        </p:grpSpPr>
        <p:sp>
          <p:nvSpPr>
            <p:cNvPr id="45" name="44 Pentágono"/>
            <p:cNvSpPr/>
            <p:nvPr/>
          </p:nvSpPr>
          <p:spPr bwMode="auto">
            <a:xfrm>
              <a:off x="384488" y="2066916"/>
              <a:ext cx="1243942" cy="2500330"/>
            </a:xfrm>
            <a:prstGeom prst="homePlate">
              <a:avLst>
                <a:gd name="adj" fmla="val 44101"/>
              </a:avLst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l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s-AR" sz="110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Frutiger-Bold" pitchFamily="2" charset="0"/>
                </a:rPr>
                <a:t>  </a:t>
              </a:r>
              <a:endParaRPr lang="es-ES" smtClean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200866" y="3110211"/>
              <a:ext cx="1571604" cy="46166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0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RECOMENDACIONES </a:t>
              </a:r>
            </a:p>
            <a:p>
              <a:pPr algn="ctr"/>
              <a:r>
                <a:rPr lang="es-AR" sz="14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OMA</a:t>
              </a:r>
              <a:endParaRPr lang="es-ES" sz="1400" dirty="0">
                <a:solidFill>
                  <a:schemeClr val="accent1">
                    <a:lumMod val="2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2628562" y="2066916"/>
            <a:ext cx="1893877" cy="2500330"/>
            <a:chOff x="2628562" y="2066916"/>
            <a:chExt cx="1893877" cy="2500330"/>
          </a:xfrm>
        </p:grpSpPr>
        <p:sp>
          <p:nvSpPr>
            <p:cNvPr id="46" name="45 Cheurón"/>
            <p:cNvSpPr/>
            <p:nvPr/>
          </p:nvSpPr>
          <p:spPr bwMode="auto">
            <a:xfrm>
              <a:off x="2628562" y="2066916"/>
              <a:ext cx="1872000" cy="2500330"/>
            </a:xfrm>
            <a:prstGeom prst="chevron">
              <a:avLst>
                <a:gd name="adj" fmla="val 27036"/>
              </a:avLst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s-AR" b="0" smtClean="0"/>
            </a:p>
          </p:txBody>
        </p:sp>
        <p:sp>
          <p:nvSpPr>
            <p:cNvPr id="48" name="71 CuadroTexto"/>
            <p:cNvSpPr txBox="1">
              <a:spLocks noChangeArrowheads="1"/>
            </p:cNvSpPr>
            <p:nvPr/>
          </p:nvSpPr>
          <p:spPr bwMode="auto">
            <a:xfrm>
              <a:off x="2902439" y="2583619"/>
              <a:ext cx="1620000" cy="1508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/>
              <a:r>
                <a:rPr lang="es-AR" sz="13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ASEGURAR </a:t>
              </a:r>
            </a:p>
            <a:p>
              <a:pPr algn="ctr"/>
              <a:r>
                <a:rPr lang="es-AR" sz="13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AUTORÍA DE LAS </a:t>
              </a:r>
            </a:p>
            <a:p>
              <a:pPr algn="ctr"/>
              <a:r>
                <a:rPr lang="es-AR" sz="13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DECLARACIONES </a:t>
              </a:r>
            </a:p>
            <a:p>
              <a:pPr algn="ctr"/>
              <a:r>
                <a:rPr lang="es-AR" sz="13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   Y SU </a:t>
              </a:r>
            </a:p>
            <a:p>
              <a:pPr algn="ctr"/>
              <a:r>
                <a:rPr lang="es-AR" sz="13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    TRAMITACIÓN</a:t>
              </a:r>
            </a:p>
            <a:p>
              <a:pPr algn="ctr"/>
              <a:r>
                <a:rPr lang="es-AR" sz="1300" dirty="0" smtClean="0">
                  <a:solidFill>
                    <a:schemeClr val="accent1">
                      <a:lumMod val="25000"/>
                    </a:schemeClr>
                  </a:solidFill>
                  <a:latin typeface="+mn-lt"/>
                </a:rPr>
                <a:t>   TOKEN</a:t>
              </a:r>
            </a:p>
            <a:p>
              <a:r>
                <a:rPr lang="es-AR" sz="1400" dirty="0" smtClean="0">
                  <a:latin typeface="+mn-lt"/>
                </a:rPr>
                <a:t>       </a:t>
              </a:r>
              <a:endParaRPr lang="es-ES" sz="1400" dirty="0">
                <a:latin typeface="+mn-lt"/>
              </a:endParaRPr>
            </a:p>
          </p:txBody>
        </p:sp>
      </p:grpSp>
      <p:grpSp>
        <p:nvGrpSpPr>
          <p:cNvPr id="50" name="49 Grupo"/>
          <p:cNvGrpSpPr/>
          <p:nvPr/>
        </p:nvGrpSpPr>
        <p:grpSpPr>
          <a:xfrm>
            <a:off x="510162" y="5072074"/>
            <a:ext cx="3000396" cy="753389"/>
            <a:chOff x="510162" y="5286388"/>
            <a:chExt cx="3000396" cy="753389"/>
          </a:xfrm>
        </p:grpSpPr>
        <p:pic>
          <p:nvPicPr>
            <p:cNvPr id="1026" name="Picture 2" descr="C:\Documents and Settings\Administrador\Mis documentos\Eugenia\Fotos\FOTOS token\076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571604" y="5286388"/>
              <a:ext cx="928694" cy="73742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027" name="Picture 3" descr="C:\Documents and Settings\Administrador\Mis documentos\Eugenia\Fotos\Photos to go\MARTILLO24150191 (1)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571736" y="5286388"/>
              <a:ext cx="938822" cy="75119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028" name="Picture 4" descr="C:\Documents and Settings\Administrador\Mis documentos\Eugenia\Logos\Otros\OMA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0162" y="5292433"/>
              <a:ext cx="952498" cy="74734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66" name="65 Rectángulo"/>
          <p:cNvSpPr/>
          <p:nvPr/>
        </p:nvSpPr>
        <p:spPr>
          <a:xfrm>
            <a:off x="3386400" y="424086"/>
            <a:ext cx="4614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  <a:latin typeface="+mj-lt"/>
              </a:rPr>
              <a:t> DEPOSITARIO FIEL 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  <a:latin typeface="+mj-lt"/>
              </a:rPr>
              <a:t>  ADUANA CON MENOS PAPELES</a:t>
            </a:r>
          </a:p>
        </p:txBody>
      </p:sp>
      <p:sp>
        <p:nvSpPr>
          <p:cNvPr id="36" name="12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428597" y="5929330"/>
            <a:ext cx="500066" cy="436563"/>
          </a:xfrm>
          <a:prstGeom prst="rect">
            <a:avLst/>
          </a:prstGeom>
        </p:spPr>
        <p:txBody>
          <a:bodyPr/>
          <a:lstStyle/>
          <a:p>
            <a:fld id="{1DD10AFB-655A-40FD-AA48-B3261C47602C}" type="slidenum">
              <a:rPr lang="es-AR" sz="1800" smtClean="0">
                <a:solidFill>
                  <a:schemeClr val="tx1"/>
                </a:solidFill>
                <a:latin typeface="Calibri" pitchFamily="34" charset="0"/>
              </a:rPr>
              <a:pPr/>
              <a:t>3</a:t>
            </a:fld>
            <a:endParaRPr lang="es-AR" sz="1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285720" y="1341783"/>
            <a:ext cx="8514000" cy="576000"/>
          </a:xfrm>
          <a:prstGeom prst="roundRect">
            <a:avLst>
              <a:gd name="adj" fmla="val 9070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65113" algn="ctr">
              <a:defRPr/>
            </a:pPr>
            <a:r>
              <a:rPr lang="es-AR" sz="2000" dirty="0" smtClean="0">
                <a:solidFill>
                  <a:schemeClr val="bg1"/>
                </a:solidFill>
              </a:rPr>
              <a:t>DEPOSITARIO FIEL Y DIGITALIZACIÓN DE LA DOCUMENTACIÓN</a:t>
            </a:r>
            <a:endParaRPr lang="es-AR" sz="2000" dirty="0">
              <a:solidFill>
                <a:schemeClr val="bg1"/>
              </a:solidFill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4143372" y="2643182"/>
            <a:ext cx="4429156" cy="2500330"/>
            <a:chOff x="4143372" y="2643182"/>
            <a:chExt cx="4429156" cy="2500330"/>
          </a:xfrm>
        </p:grpSpPr>
        <p:sp>
          <p:nvSpPr>
            <p:cNvPr id="9" name="8 Rectángulo"/>
            <p:cNvSpPr/>
            <p:nvPr/>
          </p:nvSpPr>
          <p:spPr bwMode="auto">
            <a:xfrm>
              <a:off x="4143372" y="2643182"/>
              <a:ext cx="4429156" cy="2500330"/>
            </a:xfrm>
            <a:prstGeom prst="rect">
              <a:avLst/>
            </a:prstGeom>
            <a:solidFill>
              <a:schemeClr val="accent3">
                <a:lumMod val="65000"/>
              </a:schemeClr>
            </a:solidFill>
            <a:ln>
              <a:noFill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s-AR" b="0" smtClean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357686" y="3225439"/>
              <a:ext cx="400052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s-AR" sz="2000" dirty="0" smtClean="0">
                  <a:latin typeface="+mj-lt"/>
                </a:rPr>
                <a:t>¿QUIÉN ES DEPOSITARIO FIEL?</a:t>
              </a:r>
            </a:p>
            <a:p>
              <a:pPr algn="l"/>
              <a:endParaRPr lang="es-AR" sz="1400" b="0" dirty="0" smtClean="0">
                <a:latin typeface="+mj-lt"/>
              </a:endParaRPr>
            </a:p>
            <a:p>
              <a:r>
                <a:rPr lang="es-AR" sz="1400" b="0" dirty="0" smtClean="0">
                  <a:latin typeface="+mj-lt"/>
                </a:rPr>
                <a:t>Es la persona física o jurídica que en su carácter de </a:t>
              </a:r>
              <a:r>
                <a:rPr lang="es-AR" sz="1400" u="sng" dirty="0" smtClean="0">
                  <a:latin typeface="+mj-lt"/>
                </a:rPr>
                <a:t>declarante</a:t>
              </a:r>
              <a:r>
                <a:rPr lang="es-AR" sz="1400" b="0" dirty="0" smtClean="0">
                  <a:latin typeface="+mj-lt"/>
                </a:rPr>
                <a:t> asume el compromiso de la tenencia y resguardo de la documentación aduanera y de su digitalización.</a:t>
              </a: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428596" y="2643182"/>
            <a:ext cx="3643338" cy="2505034"/>
            <a:chOff x="428596" y="2643182"/>
            <a:chExt cx="3643338" cy="2505034"/>
          </a:xfrm>
        </p:grpSpPr>
        <p:grpSp>
          <p:nvGrpSpPr>
            <p:cNvPr id="18" name="17 Grupo"/>
            <p:cNvGrpSpPr/>
            <p:nvPr/>
          </p:nvGrpSpPr>
          <p:grpSpPr>
            <a:xfrm>
              <a:off x="2428860" y="2643182"/>
              <a:ext cx="1643074" cy="2500330"/>
              <a:chOff x="2428860" y="2643182"/>
              <a:chExt cx="1643074" cy="2500330"/>
            </a:xfrm>
          </p:grpSpPr>
          <p:sp>
            <p:nvSpPr>
              <p:cNvPr id="30" name="29 Pentágono"/>
              <p:cNvSpPr/>
              <p:nvPr/>
            </p:nvSpPr>
            <p:spPr bwMode="auto">
              <a:xfrm>
                <a:off x="2428860" y="2643182"/>
                <a:ext cx="1643074" cy="2500330"/>
              </a:xfrm>
              <a:prstGeom prst="homePlate">
                <a:avLst>
                  <a:gd name="adj" fmla="val 44101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indent="0" algn="l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s-AR" sz="110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Frutiger-Bold" pitchFamily="2" charset="0"/>
                  </a:rPr>
                  <a:t>  </a:t>
                </a:r>
                <a:endParaRPr lang="es-ES" smtClean="0">
                  <a:solidFill>
                    <a:schemeClr val="bg1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1" name="71 CuadroTexto"/>
              <p:cNvSpPr txBox="1">
                <a:spLocks noChangeArrowheads="1"/>
              </p:cNvSpPr>
              <p:nvPr/>
            </p:nvSpPr>
            <p:spPr bwMode="auto">
              <a:xfrm>
                <a:off x="2500298" y="3643314"/>
                <a:ext cx="1358531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s-AR" sz="1600" dirty="0" smtClean="0">
                    <a:solidFill>
                      <a:schemeClr val="accent1">
                        <a:lumMod val="25000"/>
                      </a:schemeClr>
                    </a:solidFill>
                    <a:latin typeface="+mn-lt"/>
                  </a:rPr>
                  <a:t>DEPOSITARIO </a:t>
                </a:r>
              </a:p>
              <a:p>
                <a:pPr algn="ctr"/>
                <a:r>
                  <a:rPr lang="es-AR" sz="1600" dirty="0" smtClean="0">
                    <a:solidFill>
                      <a:schemeClr val="accent1">
                        <a:lumMod val="25000"/>
                      </a:schemeClr>
                    </a:solidFill>
                    <a:latin typeface="+mn-lt"/>
                  </a:rPr>
                  <a:t>FIEL</a:t>
                </a:r>
                <a:endParaRPr lang="es-ES" sz="1600" dirty="0">
                  <a:solidFill>
                    <a:schemeClr val="accent1">
                      <a:lumMod val="25000"/>
                    </a:schemeClr>
                  </a:solidFill>
                  <a:latin typeface="+mn-lt"/>
                </a:endParaRPr>
              </a:p>
            </p:txBody>
          </p:sp>
        </p:grpSp>
        <p:pic>
          <p:nvPicPr>
            <p:cNvPr id="3074" name="Picture 2" descr="C:\Documents and Settings\Administrador\Mis documentos\Eugenia\Fotos\FOTOS DIGITALIZACION EZEIZA\IMG_1931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8596" y="2643182"/>
              <a:ext cx="1985996" cy="2505034"/>
            </a:xfrm>
            <a:prstGeom prst="rect">
              <a:avLst/>
            </a:prstGeom>
            <a:noFill/>
          </p:spPr>
        </p:pic>
      </p:grpSp>
      <p:sp>
        <p:nvSpPr>
          <p:cNvPr id="12" name="11 Rectángulo"/>
          <p:cNvSpPr/>
          <p:nvPr/>
        </p:nvSpPr>
        <p:spPr>
          <a:xfrm>
            <a:off x="3386400" y="424086"/>
            <a:ext cx="4614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  <a:latin typeface="+mj-lt"/>
              </a:rPr>
              <a:t> DEPOSITARIO FIEL 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  <a:latin typeface="+mj-lt"/>
              </a:rPr>
              <a:t>  ADUANA CON MENOS PAPELES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428597" y="5929330"/>
            <a:ext cx="500066" cy="436563"/>
          </a:xfrm>
          <a:prstGeom prst="rect">
            <a:avLst/>
          </a:prstGeom>
        </p:spPr>
        <p:txBody>
          <a:bodyPr/>
          <a:lstStyle/>
          <a:p>
            <a:fld id="{1DD10AFB-655A-40FD-AA48-B3261C47602C}" type="slidenum">
              <a:rPr lang="es-AR" sz="1800" smtClean="0">
                <a:solidFill>
                  <a:schemeClr val="tx1"/>
                </a:solidFill>
                <a:latin typeface="Calibri" pitchFamily="34" charset="0"/>
              </a:rPr>
              <a:pPr/>
              <a:t>4</a:t>
            </a:fld>
            <a:endParaRPr lang="es-AR" sz="1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24 Grupo"/>
          <p:cNvGrpSpPr/>
          <p:nvPr/>
        </p:nvGrpSpPr>
        <p:grpSpPr>
          <a:xfrm>
            <a:off x="4143372" y="2645068"/>
            <a:ext cx="4429156" cy="2806619"/>
            <a:chOff x="4143372" y="2645068"/>
            <a:chExt cx="4429156" cy="2806619"/>
          </a:xfrm>
        </p:grpSpPr>
        <p:sp>
          <p:nvSpPr>
            <p:cNvPr id="9" name="8 Rectángulo"/>
            <p:cNvSpPr/>
            <p:nvPr/>
          </p:nvSpPr>
          <p:spPr bwMode="auto">
            <a:xfrm>
              <a:off x="4143372" y="2645068"/>
              <a:ext cx="4429156" cy="2500330"/>
            </a:xfrm>
            <a:prstGeom prst="rect">
              <a:avLst/>
            </a:prstGeom>
            <a:solidFill>
              <a:schemeClr val="accent3">
                <a:lumMod val="65000"/>
              </a:schemeClr>
            </a:solidFill>
            <a:ln>
              <a:noFill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s-AR" b="0" smtClean="0"/>
            </a:p>
          </p:txBody>
        </p:sp>
        <p:sp>
          <p:nvSpPr>
            <p:cNvPr id="10" name="9 CuadroTexto"/>
            <p:cNvSpPr txBox="1"/>
            <p:nvPr/>
          </p:nvSpPr>
          <p:spPr bwMode="auto">
            <a:xfrm>
              <a:off x="4214826" y="2897142"/>
              <a:ext cx="4357702" cy="25545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s-AR" sz="2000" dirty="0" smtClean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¿QUÉ ES LA DIGITALIZACIÓN?</a:t>
              </a:r>
            </a:p>
            <a:p>
              <a:pPr>
                <a:defRPr/>
              </a:pPr>
              <a:endParaRPr lang="es-AR" sz="1400" b="0" u="sng" dirty="0">
                <a:solidFill>
                  <a:schemeClr val="bg1">
                    <a:lumMod val="95000"/>
                  </a:schemeClr>
                </a:solidFill>
                <a:latin typeface="+mj-lt"/>
              </a:endParaRPr>
            </a:p>
            <a:p>
              <a:pPr>
                <a:defRPr/>
              </a:pPr>
              <a:r>
                <a:rPr lang="es-AR" sz="1400" b="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Es el mecanismo establecido por la AFIP a </a:t>
              </a:r>
              <a:r>
                <a:rPr lang="es-AR" sz="1400" b="0" dirty="0" smtClean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través </a:t>
              </a:r>
              <a:r>
                <a:rPr lang="es-AR" sz="1400" b="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del cual toda la </a:t>
              </a:r>
              <a:r>
                <a:rPr lang="es-AR" sz="1400" b="0" dirty="0" smtClean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documentación </a:t>
              </a:r>
              <a:r>
                <a:rPr lang="es-AR" sz="1400" b="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que componga la </a:t>
              </a:r>
              <a:r>
                <a:rPr lang="es-AR" sz="1400" b="0" dirty="0" smtClean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declaración </a:t>
              </a:r>
              <a:r>
                <a:rPr lang="es-AR" sz="1400" b="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aduanera </a:t>
              </a:r>
              <a:r>
                <a:rPr lang="es-AR" sz="1400" b="0" dirty="0" smtClean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será digitalizada, </a:t>
              </a:r>
              <a:r>
                <a:rPr lang="es-AR" sz="1400" b="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de forma tal que se pueda acceder a la misma por indicadores e </a:t>
              </a:r>
              <a:r>
                <a:rPr lang="es-AR" sz="1400" b="0" dirty="0" smtClean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índices </a:t>
              </a:r>
              <a:r>
                <a:rPr lang="es-AR" sz="1400" b="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diferenciados por tipo de </a:t>
              </a:r>
              <a:r>
                <a:rPr lang="es-AR" sz="1400" b="0" dirty="0" smtClean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documentación </a:t>
              </a:r>
              <a:r>
                <a:rPr lang="es-AR" sz="1400" b="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de manera </a:t>
              </a:r>
              <a:r>
                <a:rPr lang="es-AR" sz="1400" b="0" dirty="0" smtClean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remota y ser explotada en simultáneo por las diferentes áreas de AFIP.</a:t>
              </a:r>
              <a:endParaRPr lang="es-AR" sz="1400" b="0" dirty="0">
                <a:solidFill>
                  <a:schemeClr val="bg1">
                    <a:lumMod val="95000"/>
                  </a:schemeClr>
                </a:solidFill>
                <a:latin typeface="+mj-lt"/>
              </a:endParaRPr>
            </a:p>
            <a:p>
              <a:pPr>
                <a:defRPr/>
              </a:pPr>
              <a:endParaRPr lang="es-AR" sz="1200" b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>
                <a:defRPr/>
              </a:pPr>
              <a:endParaRPr lang="es-AR" sz="1200" b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446495" y="2643182"/>
            <a:ext cx="3625439" cy="2500331"/>
            <a:chOff x="446495" y="2643182"/>
            <a:chExt cx="3625439" cy="2500331"/>
          </a:xfrm>
        </p:grpSpPr>
        <p:sp>
          <p:nvSpPr>
            <p:cNvPr id="14" name="13 Pentágono"/>
            <p:cNvSpPr/>
            <p:nvPr/>
          </p:nvSpPr>
          <p:spPr bwMode="auto">
            <a:xfrm>
              <a:off x="2428860" y="2643183"/>
              <a:ext cx="1643074" cy="2500330"/>
            </a:xfrm>
            <a:prstGeom prst="homePlate">
              <a:avLst>
                <a:gd name="adj" fmla="val 44101"/>
              </a:avLst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l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s-AR" sz="110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Frutiger-Bold" pitchFamily="2" charset="0"/>
                </a:rPr>
                <a:t>  </a:t>
              </a:r>
              <a:endParaRPr lang="es-ES" smtClean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grpSp>
          <p:nvGrpSpPr>
            <p:cNvPr id="24" name="23 Grupo"/>
            <p:cNvGrpSpPr/>
            <p:nvPr/>
          </p:nvGrpSpPr>
          <p:grpSpPr>
            <a:xfrm>
              <a:off x="446495" y="2643182"/>
              <a:ext cx="3412334" cy="2500330"/>
              <a:chOff x="446495" y="2643182"/>
              <a:chExt cx="3412334" cy="2500330"/>
            </a:xfrm>
          </p:grpSpPr>
          <p:pic>
            <p:nvPicPr>
              <p:cNvPr id="13" name="Picture 6" descr="C:\Documents and Settings\Administrador\Mis documentos\Eugenia\Fotos\FOTOS DIGITALIZACION EZEIZA\IMG_1907.jpg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446495" y="2643182"/>
                <a:ext cx="1982365" cy="2500330"/>
              </a:xfrm>
              <a:prstGeom prst="rect">
                <a:avLst/>
              </a:prstGeom>
              <a:noFill/>
            </p:spPr>
          </p:pic>
          <p:sp>
            <p:nvSpPr>
              <p:cNvPr id="15" name="71 CuadroTexto"/>
              <p:cNvSpPr txBox="1">
                <a:spLocks noChangeArrowheads="1"/>
              </p:cNvSpPr>
              <p:nvPr/>
            </p:nvSpPr>
            <p:spPr bwMode="auto">
              <a:xfrm>
                <a:off x="2500298" y="3643315"/>
                <a:ext cx="1358531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s-AR" sz="1600" dirty="0" smtClean="0">
                    <a:solidFill>
                      <a:schemeClr val="accent1">
                        <a:lumMod val="25000"/>
                      </a:schemeClr>
                    </a:solidFill>
                    <a:latin typeface="+mn-lt"/>
                  </a:rPr>
                  <a:t>DEPOSITARIO </a:t>
                </a:r>
              </a:p>
              <a:p>
                <a:pPr algn="ctr"/>
                <a:r>
                  <a:rPr lang="es-AR" sz="1600" dirty="0" smtClean="0">
                    <a:solidFill>
                      <a:schemeClr val="accent1">
                        <a:lumMod val="25000"/>
                      </a:schemeClr>
                    </a:solidFill>
                    <a:latin typeface="+mn-lt"/>
                  </a:rPr>
                  <a:t>FIEL</a:t>
                </a:r>
                <a:endParaRPr lang="es-ES" sz="1600" dirty="0">
                  <a:solidFill>
                    <a:schemeClr val="accent1">
                      <a:lumMod val="25000"/>
                    </a:schemeClr>
                  </a:solidFill>
                  <a:latin typeface="+mn-lt"/>
                </a:endParaRPr>
              </a:p>
            </p:txBody>
          </p:sp>
        </p:grpSp>
      </p:grpSp>
      <p:sp>
        <p:nvSpPr>
          <p:cNvPr id="12" name="11 Rectángulo redondeado"/>
          <p:cNvSpPr/>
          <p:nvPr/>
        </p:nvSpPr>
        <p:spPr>
          <a:xfrm>
            <a:off x="285720" y="1341783"/>
            <a:ext cx="8514000" cy="576000"/>
          </a:xfrm>
          <a:prstGeom prst="roundRect">
            <a:avLst>
              <a:gd name="adj" fmla="val 9070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65113" algn="ctr">
              <a:defRPr/>
            </a:pPr>
            <a:r>
              <a:rPr lang="es-AR" sz="2000" dirty="0" smtClean="0">
                <a:solidFill>
                  <a:schemeClr val="bg1"/>
                </a:solidFill>
              </a:rPr>
              <a:t>DEPOSITARIO FIEL Y DIGITALIZACIÓN DE LA DOCUMENTACIÓN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386400" y="424086"/>
            <a:ext cx="4614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  <a:latin typeface="+mj-lt"/>
              </a:rPr>
              <a:t> DEPOSITARIO FIEL 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  <a:latin typeface="+mj-lt"/>
              </a:rPr>
              <a:t>  ADUANA CON MENOS PAPELES</a:t>
            </a:r>
          </a:p>
        </p:txBody>
      </p:sp>
      <p:sp>
        <p:nvSpPr>
          <p:cNvPr id="18" name="12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428597" y="5929330"/>
            <a:ext cx="500066" cy="436563"/>
          </a:xfrm>
          <a:prstGeom prst="rect">
            <a:avLst/>
          </a:prstGeom>
        </p:spPr>
        <p:txBody>
          <a:bodyPr/>
          <a:lstStyle/>
          <a:p>
            <a:fld id="{1DD10AFB-655A-40FD-AA48-B3261C47602C}" type="slidenum">
              <a:rPr lang="es-AR" sz="1800" smtClean="0">
                <a:solidFill>
                  <a:schemeClr val="tx1"/>
                </a:solidFill>
                <a:latin typeface="Calibri" pitchFamily="34" charset="0"/>
              </a:rPr>
              <a:pPr/>
              <a:t>5</a:t>
            </a:fld>
            <a:endParaRPr lang="es-AR" sz="1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17 Grupo"/>
          <p:cNvGrpSpPr/>
          <p:nvPr/>
        </p:nvGrpSpPr>
        <p:grpSpPr>
          <a:xfrm>
            <a:off x="2428860" y="2643182"/>
            <a:ext cx="6143668" cy="1643074"/>
            <a:chOff x="2428860" y="2643182"/>
            <a:chExt cx="6143668" cy="1643074"/>
          </a:xfrm>
        </p:grpSpPr>
        <p:sp>
          <p:nvSpPr>
            <p:cNvPr id="4" name="3 Rectángulo redondeado"/>
            <p:cNvSpPr/>
            <p:nvPr/>
          </p:nvSpPr>
          <p:spPr bwMode="auto">
            <a:xfrm>
              <a:off x="2571784" y="2643182"/>
              <a:ext cx="5857916" cy="1643074"/>
            </a:xfrm>
            <a:prstGeom prst="roundRect">
              <a:avLst/>
            </a:prstGeom>
            <a:solidFill>
              <a:srgbClr val="FFC000"/>
            </a:solidFill>
            <a:ln>
              <a:noFill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1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3" name="2 Rectángulo"/>
            <p:cNvSpPr/>
            <p:nvPr/>
          </p:nvSpPr>
          <p:spPr>
            <a:xfrm>
              <a:off x="2428860" y="2714620"/>
              <a:ext cx="6143668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65113" algn="ctr">
                <a:defRPr/>
              </a:pPr>
              <a:r>
                <a:rPr lang="es-AR" sz="3000" dirty="0" smtClean="0">
                  <a:solidFill>
                    <a:schemeClr val="accent1">
                      <a:lumMod val="25000"/>
                    </a:schemeClr>
                  </a:solidFill>
                  <a:latin typeface="Calibri" charset="0"/>
                  <a:ea typeface="ＭＳ Ｐゴシック" charset="-128"/>
                </a:rPr>
                <a:t>DIGITALIZACIÓN Y</a:t>
              </a:r>
            </a:p>
            <a:p>
              <a:pPr marL="265113" algn="ctr">
                <a:defRPr/>
              </a:pPr>
              <a:r>
                <a:rPr lang="es-AR" sz="3000" dirty="0" smtClean="0">
                  <a:solidFill>
                    <a:schemeClr val="accent1">
                      <a:lumMod val="25000"/>
                    </a:schemeClr>
                  </a:solidFill>
                  <a:latin typeface="Calibri" charset="0"/>
                  <a:ea typeface="ＭＳ Ｐゴシック" charset="-128"/>
                </a:rPr>
                <a:t>ARCHIVO DE</a:t>
              </a:r>
            </a:p>
            <a:p>
              <a:pPr marL="265113" algn="ctr">
                <a:defRPr/>
              </a:pPr>
              <a:r>
                <a:rPr lang="es-AR" sz="3000" dirty="0" smtClean="0">
                  <a:solidFill>
                    <a:schemeClr val="accent1">
                      <a:lumMod val="25000"/>
                    </a:schemeClr>
                  </a:solidFill>
                  <a:latin typeface="Calibri" charset="0"/>
                  <a:ea typeface="ＭＳ Ｐゴシック" charset="-128"/>
                </a:rPr>
                <a:t>DOCUMENTACIÓN ADUANERA</a:t>
              </a:r>
              <a:endParaRPr lang="es-AR" sz="3000" dirty="0">
                <a:solidFill>
                  <a:schemeClr val="accent1">
                    <a:lumMod val="25000"/>
                  </a:schemeClr>
                </a:solidFill>
                <a:latin typeface="Calibri" charset="0"/>
                <a:ea typeface="ＭＳ Ｐゴシック" charset="-128"/>
              </a:endParaRP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642910" y="1785926"/>
            <a:ext cx="1504301" cy="4240696"/>
            <a:chOff x="571472" y="1571612"/>
            <a:chExt cx="1647177" cy="4643470"/>
          </a:xfrm>
        </p:grpSpPr>
        <p:pic>
          <p:nvPicPr>
            <p:cNvPr id="13" name="Picture 3" descr="C:\Documents and Settings\Administrador\Mis documentos\Eugenia\Fotos\FOTOS DIGITALIZACION EZEIZA\IMG_1967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71472" y="4714884"/>
              <a:ext cx="1647177" cy="1500198"/>
            </a:xfrm>
            <a:prstGeom prst="rect">
              <a:avLst/>
            </a:prstGeom>
            <a:noFill/>
          </p:spPr>
        </p:pic>
        <p:pic>
          <p:nvPicPr>
            <p:cNvPr id="2053" name="Picture 5" descr="C:\Documents and Settings\Administrador\Mis documentos\Eugenia\Fotos\FOTOS DIGITALIZACION EZEIZA\IMG_1977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71472" y="1571612"/>
              <a:ext cx="1643074" cy="1500198"/>
            </a:xfrm>
            <a:prstGeom prst="rect">
              <a:avLst/>
            </a:prstGeom>
            <a:noFill/>
          </p:spPr>
        </p:pic>
        <p:pic>
          <p:nvPicPr>
            <p:cNvPr id="9" name="Picture 4" descr="C:\Documents and Settings\Administrador\Mis documentos\Eugenia\Fotos\FOTOS DIGITALIZACION EZEIZA\IMG_1984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71472" y="3143248"/>
              <a:ext cx="1643074" cy="1500198"/>
            </a:xfrm>
            <a:prstGeom prst="rect">
              <a:avLst/>
            </a:prstGeom>
            <a:noFill/>
          </p:spPr>
        </p:pic>
      </p:grpSp>
      <p:sp>
        <p:nvSpPr>
          <p:cNvPr id="10" name="9 Rectángulo"/>
          <p:cNvSpPr/>
          <p:nvPr/>
        </p:nvSpPr>
        <p:spPr>
          <a:xfrm>
            <a:off x="3386400" y="424086"/>
            <a:ext cx="4614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  <a:latin typeface="+mj-lt"/>
              </a:rPr>
              <a:t> DEPOSITARIO FIEL 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  <a:latin typeface="+mj-lt"/>
              </a:rPr>
              <a:t>  ADUANA CON MENOS PAPELES</a:t>
            </a:r>
          </a:p>
        </p:txBody>
      </p:sp>
      <p:sp>
        <p:nvSpPr>
          <p:cNvPr id="12" name="12 Marcador de número de diapositiva"/>
          <p:cNvSpPr txBox="1">
            <a:spLocks/>
          </p:cNvSpPr>
          <p:nvPr/>
        </p:nvSpPr>
        <p:spPr>
          <a:xfrm>
            <a:off x="428597" y="5929330"/>
            <a:ext cx="500066" cy="4365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10AFB-655A-40FD-AA48-B3261C47602C}" type="slidenum">
              <a:rPr kumimoji="0" lang="es-A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 l="16667" t="20371" r="18055" b="16666"/>
          <a:stretch>
            <a:fillRect/>
          </a:stretch>
        </p:blipFill>
        <p:spPr bwMode="auto">
          <a:xfrm>
            <a:off x="1857356" y="4206451"/>
            <a:ext cx="1500198" cy="10852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grpSp>
        <p:nvGrpSpPr>
          <p:cNvPr id="20" name="19 Grupo"/>
          <p:cNvGrpSpPr/>
          <p:nvPr/>
        </p:nvGrpSpPr>
        <p:grpSpPr>
          <a:xfrm>
            <a:off x="1357290" y="2571744"/>
            <a:ext cx="5929364" cy="1406276"/>
            <a:chOff x="1357290" y="2571744"/>
            <a:chExt cx="5929364" cy="1406276"/>
          </a:xfrm>
        </p:grpSpPr>
        <p:pic>
          <p:nvPicPr>
            <p:cNvPr id="12" name="Picture 4" descr="C:\Documents and Settings\Administrador\Mis documentos\Eugenia\Fotos\FOTOS DIGITALIZACION EZEIZA\IMG_1972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rot="10800000">
              <a:off x="5857885" y="2660941"/>
              <a:ext cx="1428769" cy="1071610"/>
            </a:xfrm>
            <a:prstGeom prst="roundRect">
              <a:avLst>
                <a:gd name="adj" fmla="val 18346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16" name="15 Rectángulo redondeado"/>
            <p:cNvSpPr/>
            <p:nvPr/>
          </p:nvSpPr>
          <p:spPr bwMode="auto">
            <a:xfrm>
              <a:off x="1357290" y="2634814"/>
              <a:ext cx="4714908" cy="109361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1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endParaRPr>
            </a:p>
          </p:txBody>
        </p:sp>
        <p:grpSp>
          <p:nvGrpSpPr>
            <p:cNvPr id="3" name="36 Grupo"/>
            <p:cNvGrpSpPr>
              <a:grpSpLocks/>
            </p:cNvGrpSpPr>
            <p:nvPr/>
          </p:nvGrpSpPr>
          <p:grpSpPr bwMode="auto">
            <a:xfrm>
              <a:off x="1357290" y="2571744"/>
              <a:ext cx="5127142" cy="1406276"/>
              <a:chOff x="1352842" y="2524731"/>
              <a:chExt cx="3241274" cy="1256605"/>
            </a:xfrm>
          </p:grpSpPr>
          <p:sp>
            <p:nvSpPr>
              <p:cNvPr id="24588" name="Text Box 21"/>
              <p:cNvSpPr txBox="1">
                <a:spLocks noChangeArrowheads="1"/>
              </p:cNvSpPr>
              <p:nvPr/>
            </p:nvSpPr>
            <p:spPr bwMode="auto">
              <a:xfrm rot="10800000">
                <a:off x="2369870" y="2524731"/>
                <a:ext cx="2224246" cy="86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 algn="ctr"/>
                <a:endParaRPr lang="es-ES" sz="1800"/>
              </a:p>
            </p:txBody>
          </p:sp>
          <p:sp>
            <p:nvSpPr>
              <p:cNvPr id="172054" name="21 CuadroTexto"/>
              <p:cNvSpPr txBox="1">
                <a:spLocks noChangeArrowheads="1"/>
              </p:cNvSpPr>
              <p:nvPr/>
            </p:nvSpPr>
            <p:spPr bwMode="auto">
              <a:xfrm>
                <a:off x="1352842" y="2708759"/>
                <a:ext cx="2980668" cy="1072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77800" lvl="1" indent="-177800" algn="ctr" defTabSz="449263">
                  <a:buClr>
                    <a:srgbClr val="FFD653"/>
                  </a:buClr>
                  <a:buSzPct val="105000"/>
                  <a:tabLst>
                    <a:tab pos="341313" algn="l"/>
                    <a:tab pos="1255713" algn="l"/>
                    <a:tab pos="2170113" algn="l"/>
                    <a:tab pos="3084513" algn="l"/>
                    <a:tab pos="3998913" algn="l"/>
                    <a:tab pos="4913313" algn="l"/>
                    <a:tab pos="5827713" algn="l"/>
                    <a:tab pos="6742113" algn="l"/>
                    <a:tab pos="7656513" algn="l"/>
                    <a:tab pos="8570913" algn="l"/>
                    <a:tab pos="9485313" algn="l"/>
                    <a:tab pos="10399713" algn="l"/>
                  </a:tabLst>
                  <a:defRPr/>
                </a:pPr>
                <a:r>
                  <a:rPr lang="es-AR" sz="2400" dirty="0" smtClean="0">
                    <a:solidFill>
                      <a:schemeClr val="accent1">
                        <a:lumMod val="25000"/>
                      </a:schemeClr>
                    </a:solidFill>
                    <a:latin typeface="Calibri" charset="0"/>
                  </a:rPr>
                  <a:t>DECLARANTES </a:t>
                </a:r>
              </a:p>
              <a:p>
                <a:pPr marL="177800" lvl="1" indent="-177800" algn="ctr" defTabSz="449263">
                  <a:buClr>
                    <a:srgbClr val="FFD653"/>
                  </a:buClr>
                  <a:buSzPct val="105000"/>
                  <a:tabLst>
                    <a:tab pos="341313" algn="l"/>
                    <a:tab pos="1255713" algn="l"/>
                    <a:tab pos="2170113" algn="l"/>
                    <a:tab pos="3084513" algn="l"/>
                    <a:tab pos="3998913" algn="l"/>
                    <a:tab pos="4913313" algn="l"/>
                    <a:tab pos="5827713" algn="l"/>
                    <a:tab pos="6742113" algn="l"/>
                    <a:tab pos="7656513" algn="l"/>
                    <a:tab pos="8570913" algn="l"/>
                    <a:tab pos="9485313" algn="l"/>
                    <a:tab pos="10399713" algn="l"/>
                  </a:tabLst>
                  <a:defRPr/>
                </a:pPr>
                <a:r>
                  <a:rPr lang="es-AR" sz="2400" dirty="0" smtClean="0">
                    <a:solidFill>
                      <a:schemeClr val="accent1">
                        <a:lumMod val="25000"/>
                      </a:schemeClr>
                    </a:solidFill>
                    <a:latin typeface="Calibri" charset="0"/>
                  </a:rPr>
                  <a:t>+5000 Y -5000</a:t>
                </a:r>
              </a:p>
              <a:p>
                <a:pPr marL="177800" lvl="1" indent="-177800" algn="ctr" defTabSz="449263">
                  <a:buClr>
                    <a:srgbClr val="FFD653"/>
                  </a:buClr>
                  <a:buSzPct val="105000"/>
                  <a:tabLst>
                    <a:tab pos="341313" algn="l"/>
                    <a:tab pos="1255713" algn="l"/>
                    <a:tab pos="2170113" algn="l"/>
                    <a:tab pos="3084513" algn="l"/>
                    <a:tab pos="3998913" algn="l"/>
                    <a:tab pos="4913313" algn="l"/>
                    <a:tab pos="5827713" algn="l"/>
                    <a:tab pos="6742113" algn="l"/>
                    <a:tab pos="7656513" algn="l"/>
                    <a:tab pos="8570913" algn="l"/>
                    <a:tab pos="9485313" algn="l"/>
                    <a:tab pos="10399713" algn="l"/>
                  </a:tabLst>
                  <a:defRPr/>
                </a:pPr>
                <a:endParaRPr lang="es-AR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</a:endParaRPr>
              </a:p>
            </p:txBody>
          </p:sp>
        </p:grpSp>
      </p:grp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3214677" y="4198521"/>
            <a:ext cx="4772875" cy="1079500"/>
          </a:xfrm>
          <a:prstGeom prst="roundRect">
            <a:avLst>
              <a:gd name="adj" fmla="val 16667"/>
            </a:avLst>
          </a:prstGeom>
          <a:solidFill>
            <a:schemeClr val="accent3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s-AR" sz="2000" dirty="0" smtClean="0">
                <a:solidFill>
                  <a:schemeClr val="bg1"/>
                </a:solidFill>
              </a:rPr>
              <a:t>MICROSITIO</a:t>
            </a:r>
          </a:p>
          <a:p>
            <a:pPr algn="ctr">
              <a:defRPr/>
            </a:pPr>
            <a:r>
              <a:rPr lang="es-A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http://www.afip.gov.ar/DepositarioFiel/</a:t>
            </a:r>
            <a:endParaRPr lang="es-ES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285720" y="1341783"/>
            <a:ext cx="8514000" cy="576000"/>
          </a:xfrm>
          <a:prstGeom prst="roundRect">
            <a:avLst>
              <a:gd name="adj" fmla="val 9070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65113" algn="ctr">
              <a:defRPr/>
            </a:pPr>
            <a:r>
              <a:rPr lang="es-AR" sz="2000" dirty="0" smtClean="0">
                <a:solidFill>
                  <a:schemeClr val="bg1"/>
                </a:solidFill>
              </a:rPr>
              <a:t>DIGITALIZACIÓN Y ARCHIVO DE DOCUMENTACIÓN ADUANERA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386400" y="424086"/>
            <a:ext cx="4614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  <a:latin typeface="+mj-lt"/>
              </a:rPr>
              <a:t> DEPOSITARIO FIEL 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  <a:latin typeface="+mj-lt"/>
              </a:rPr>
              <a:t>  ADUANA CON MENOS PAPELES</a:t>
            </a:r>
          </a:p>
        </p:txBody>
      </p:sp>
      <p:sp>
        <p:nvSpPr>
          <p:cNvPr id="14" name="12 Marcador de número de diapositiva"/>
          <p:cNvSpPr txBox="1">
            <a:spLocks/>
          </p:cNvSpPr>
          <p:nvPr/>
        </p:nvSpPr>
        <p:spPr>
          <a:xfrm>
            <a:off x="428597" y="5929330"/>
            <a:ext cx="500066" cy="4365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10AFB-655A-40FD-AA48-B3261C47602C}" type="slidenum">
              <a:rPr kumimoji="0" lang="es-A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24 Grupo"/>
          <p:cNvGrpSpPr/>
          <p:nvPr/>
        </p:nvGrpSpPr>
        <p:grpSpPr>
          <a:xfrm>
            <a:off x="1428728" y="2614470"/>
            <a:ext cx="6215106" cy="1743224"/>
            <a:chOff x="1428728" y="2614470"/>
            <a:chExt cx="6215106" cy="1743224"/>
          </a:xfrm>
        </p:grpSpPr>
        <p:sp>
          <p:nvSpPr>
            <p:cNvPr id="6" name="19 Rectángulo redondeado"/>
            <p:cNvSpPr>
              <a:spLocks noChangeArrowheads="1"/>
            </p:cNvSpPr>
            <p:nvPr/>
          </p:nvSpPr>
          <p:spPr bwMode="auto">
            <a:xfrm>
              <a:off x="1428728" y="2614470"/>
              <a:ext cx="5857916" cy="1743224"/>
            </a:xfrm>
            <a:prstGeom prst="roundRect">
              <a:avLst>
                <a:gd name="adj" fmla="val 8995"/>
              </a:avLst>
            </a:prstGeom>
            <a:solidFill>
              <a:srgbClr val="FFC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es-ES" sz="2000" dirty="0" smtClean="0">
                  <a:solidFill>
                    <a:schemeClr val="tx1"/>
                  </a:solidFill>
                </a:rPr>
                <a:t> </a:t>
              </a:r>
              <a:endParaRPr lang="es-ES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24" name="23 Grupo"/>
            <p:cNvGrpSpPr/>
            <p:nvPr/>
          </p:nvGrpSpPr>
          <p:grpSpPr>
            <a:xfrm>
              <a:off x="1523979" y="2864503"/>
              <a:ext cx="6119855" cy="1405235"/>
              <a:chOff x="1523979" y="2864503"/>
              <a:chExt cx="6119855" cy="1405235"/>
            </a:xfrm>
          </p:grpSpPr>
          <p:grpSp>
            <p:nvGrpSpPr>
              <p:cNvPr id="13" name="12 Grupo"/>
              <p:cNvGrpSpPr/>
              <p:nvPr/>
            </p:nvGrpSpPr>
            <p:grpSpPr>
              <a:xfrm>
                <a:off x="1643042" y="2864503"/>
                <a:ext cx="5643602" cy="431005"/>
                <a:chOff x="1428728" y="3536157"/>
                <a:chExt cx="5643602" cy="431005"/>
              </a:xfrm>
            </p:grpSpPr>
            <p:sp>
              <p:nvSpPr>
                <p:cNvPr id="28682" name="22 Flecha derecha"/>
                <p:cNvSpPr>
                  <a:spLocks noChangeArrowheads="1"/>
                </p:cNvSpPr>
                <p:nvPr/>
              </p:nvSpPr>
              <p:spPr bwMode="auto">
                <a:xfrm>
                  <a:off x="3214678" y="3538538"/>
                  <a:ext cx="857256" cy="428624"/>
                </a:xfrm>
                <a:prstGeom prst="rightArrow">
                  <a:avLst>
                    <a:gd name="adj1" fmla="val 50000"/>
                    <a:gd name="adj2" fmla="val 87779"/>
                  </a:avLst>
                </a:prstGeom>
                <a:solidFill>
                  <a:schemeClr val="accent3">
                    <a:lumMod val="65000"/>
                  </a:schemeClr>
                </a:solidFill>
                <a:ln w="9525">
                  <a:solidFill>
                    <a:srgbClr val="9966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pPr algn="ctr"/>
                  <a:endParaRPr lang="es-ES" sz="1800"/>
                </a:p>
              </p:txBody>
            </p:sp>
            <p:sp>
              <p:nvSpPr>
                <p:cNvPr id="7" name="6 CuadroTexto"/>
                <p:cNvSpPr txBox="1"/>
                <p:nvPr/>
              </p:nvSpPr>
              <p:spPr>
                <a:xfrm>
                  <a:off x="1428728" y="3536157"/>
                  <a:ext cx="15716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AR" dirty="0" smtClean="0">
                      <a:solidFill>
                        <a:schemeClr val="accent1">
                          <a:lumMod val="25000"/>
                        </a:schemeClr>
                      </a:solidFill>
                      <a:latin typeface="+mj-lt"/>
                    </a:rPr>
                    <a:t>DECLARANTE</a:t>
                  </a:r>
                  <a:endParaRPr lang="es-AR" dirty="0">
                    <a:solidFill>
                      <a:schemeClr val="accent1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9" name="8 CuadroTexto"/>
                <p:cNvSpPr txBox="1"/>
                <p:nvPr/>
              </p:nvSpPr>
              <p:spPr>
                <a:xfrm>
                  <a:off x="4286248" y="3536157"/>
                  <a:ext cx="278608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AR" sz="1600" dirty="0" smtClean="0">
                      <a:solidFill>
                        <a:schemeClr val="accent1">
                          <a:lumMod val="25000"/>
                        </a:schemeClr>
                      </a:solidFill>
                    </a:rPr>
                    <a:t>DEPOSITARIO FIEL</a:t>
                  </a:r>
                  <a:endParaRPr lang="es-AR" sz="1600" dirty="0">
                    <a:solidFill>
                      <a:schemeClr val="accent1">
                        <a:lumMod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14" name="13 Grupo"/>
              <p:cNvGrpSpPr/>
              <p:nvPr/>
            </p:nvGrpSpPr>
            <p:grpSpPr>
              <a:xfrm>
                <a:off x="1523979" y="3429000"/>
                <a:ext cx="6119855" cy="840738"/>
                <a:chOff x="1309665" y="4802840"/>
                <a:chExt cx="6119855" cy="840738"/>
              </a:xfrm>
            </p:grpSpPr>
            <p:sp>
              <p:nvSpPr>
                <p:cNvPr id="8" name="7 CuadroTexto"/>
                <p:cNvSpPr txBox="1"/>
                <p:nvPr/>
              </p:nvSpPr>
              <p:spPr>
                <a:xfrm>
                  <a:off x="1309665" y="4802840"/>
                  <a:ext cx="164307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AR" dirty="0" smtClean="0">
                      <a:solidFill>
                        <a:schemeClr val="accent1">
                          <a:lumMod val="25000"/>
                        </a:schemeClr>
                      </a:solidFill>
                      <a:latin typeface="+mj-lt"/>
                    </a:rPr>
                    <a:t>UNA NUEVA </a:t>
                  </a:r>
                </a:p>
                <a:p>
                  <a:pPr algn="ctr"/>
                  <a:r>
                    <a:rPr lang="es-AR" dirty="0" smtClean="0">
                      <a:solidFill>
                        <a:schemeClr val="accent1">
                          <a:lumMod val="25000"/>
                        </a:schemeClr>
                      </a:solidFill>
                      <a:latin typeface="+mj-lt"/>
                    </a:rPr>
                    <a:t>ACTIVIDAD</a:t>
                  </a:r>
                  <a:endParaRPr lang="es-AR" dirty="0">
                    <a:solidFill>
                      <a:schemeClr val="accent1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10" name="9 CuadroTexto"/>
                <p:cNvSpPr txBox="1"/>
                <p:nvPr/>
              </p:nvSpPr>
              <p:spPr>
                <a:xfrm>
                  <a:off x="4286248" y="4812581"/>
                  <a:ext cx="3143272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AR" sz="1600" dirty="0" smtClean="0">
                      <a:solidFill>
                        <a:schemeClr val="accent1">
                          <a:lumMod val="25000"/>
                        </a:schemeClr>
                      </a:solidFill>
                      <a:latin typeface="+mj-lt"/>
                    </a:rPr>
                    <a:t>SERVICIO TERCERIZADO DE ARCHIVO Y DIGITALIZACIÓN </a:t>
                  </a:r>
                </a:p>
                <a:p>
                  <a:r>
                    <a:rPr lang="es-AR" sz="1600" dirty="0" smtClean="0">
                      <a:solidFill>
                        <a:schemeClr val="accent1">
                          <a:lumMod val="25000"/>
                        </a:schemeClr>
                      </a:solidFill>
                      <a:latin typeface="+mj-lt"/>
                    </a:rPr>
                    <a:t>DE DOCUMENTACIÓN – </a:t>
                  </a:r>
                  <a:r>
                    <a:rPr lang="es-AR" sz="1600" i="1" u="sng" dirty="0" smtClean="0">
                      <a:solidFill>
                        <a:schemeClr val="accent1">
                          <a:lumMod val="25000"/>
                        </a:schemeClr>
                      </a:solidFill>
                      <a:latin typeface="+mj-lt"/>
                    </a:rPr>
                    <a:t>PSAD</a:t>
                  </a:r>
                  <a:endParaRPr lang="es-AR" sz="1600" dirty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12" name="22 Flecha derecha"/>
                <p:cNvSpPr>
                  <a:spLocks noChangeArrowheads="1"/>
                </p:cNvSpPr>
                <p:nvPr/>
              </p:nvSpPr>
              <p:spPr bwMode="auto">
                <a:xfrm>
                  <a:off x="3214678" y="4857764"/>
                  <a:ext cx="857256" cy="428624"/>
                </a:xfrm>
                <a:prstGeom prst="rightArrow">
                  <a:avLst>
                    <a:gd name="adj1" fmla="val 50000"/>
                    <a:gd name="adj2" fmla="val 87779"/>
                  </a:avLst>
                </a:prstGeom>
                <a:solidFill>
                  <a:schemeClr val="accent3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pPr algn="ctr"/>
                  <a:endParaRPr lang="es-ES" sz="1800"/>
                </a:p>
              </p:txBody>
            </p:sp>
          </p:grpSp>
        </p:grpSp>
      </p:grpSp>
      <p:grpSp>
        <p:nvGrpSpPr>
          <p:cNvPr id="26" name="25 Grupo"/>
          <p:cNvGrpSpPr/>
          <p:nvPr/>
        </p:nvGrpSpPr>
        <p:grpSpPr>
          <a:xfrm>
            <a:off x="1428728" y="4500570"/>
            <a:ext cx="5857860" cy="1314596"/>
            <a:chOff x="1428728" y="4500570"/>
            <a:chExt cx="5857860" cy="1314596"/>
          </a:xfrm>
        </p:grpSpPr>
        <p:pic>
          <p:nvPicPr>
            <p:cNvPr id="17" name="Picture 3" descr="C:\Documents and Settings\Administrador\Mis documentos\Eugenia\Fotos\FOTOS DIGITALIZACION EZEIZA\IMG_1950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572132" y="4500570"/>
              <a:ext cx="1714456" cy="12858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428728" y="4500570"/>
              <a:ext cx="1714512" cy="131459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3076" name="Picture 4" descr="C:\Documents and Settings\Administrador\Mis documentos\Eugenia\Fotos\FOTOS DIGITALIZACION EZEIZA\IMG_1956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071802" y="4500570"/>
              <a:ext cx="2571768" cy="1307923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19" name="18 Rectángulo redondeado"/>
          <p:cNvSpPr/>
          <p:nvPr/>
        </p:nvSpPr>
        <p:spPr>
          <a:xfrm>
            <a:off x="285720" y="1341783"/>
            <a:ext cx="8514000" cy="576000"/>
          </a:xfrm>
          <a:prstGeom prst="roundRect">
            <a:avLst>
              <a:gd name="adj" fmla="val 9070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65113" algn="ctr">
              <a:defRPr/>
            </a:pPr>
            <a:r>
              <a:rPr lang="es-AR" sz="2000" dirty="0" smtClean="0">
                <a:solidFill>
                  <a:schemeClr val="bg1"/>
                </a:solidFill>
              </a:rPr>
              <a:t>DIGITALIZACIÓN Y ARCHIVO DE DOCUMENTACIÓN ADUANERA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3386400" y="424086"/>
            <a:ext cx="4614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  <a:latin typeface="+mj-lt"/>
              </a:rPr>
              <a:t> DEPOSITARIO FIEL 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  <a:latin typeface="+mj-lt"/>
              </a:rPr>
              <a:t>  ADUANA CON MENOS PAPELES</a:t>
            </a:r>
          </a:p>
        </p:txBody>
      </p:sp>
      <p:sp>
        <p:nvSpPr>
          <p:cNvPr id="22" name="12 Marcador de número de diapositiva"/>
          <p:cNvSpPr txBox="1">
            <a:spLocks/>
          </p:cNvSpPr>
          <p:nvPr/>
        </p:nvSpPr>
        <p:spPr>
          <a:xfrm>
            <a:off x="428597" y="5929330"/>
            <a:ext cx="500066" cy="4365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10AFB-655A-40FD-AA48-B3261C47602C}" type="slidenum">
              <a:rPr kumimoji="0" lang="es-A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61" name="16 Grupo"/>
          <p:cNvGrpSpPr>
            <a:grpSpLocks/>
          </p:cNvGrpSpPr>
          <p:nvPr/>
        </p:nvGrpSpPr>
        <p:grpSpPr bwMode="auto">
          <a:xfrm>
            <a:off x="1928794" y="2214554"/>
            <a:ext cx="5643562" cy="369888"/>
            <a:chOff x="2214546" y="725072"/>
            <a:chExt cx="5643602" cy="369332"/>
          </a:xfrm>
        </p:grpSpPr>
        <p:sp>
          <p:nvSpPr>
            <p:cNvPr id="17" name="16 Rectángulo redondeado"/>
            <p:cNvSpPr/>
            <p:nvPr/>
          </p:nvSpPr>
          <p:spPr>
            <a:xfrm>
              <a:off x="2214546" y="725072"/>
              <a:ext cx="5643602" cy="34759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36000" rIns="90000" anchor="ctr"/>
            <a:lstStyle/>
            <a:p>
              <a:pPr algn="ctr">
                <a:defRPr/>
              </a:pPr>
              <a:endParaRPr lang="es-AR">
                <a:solidFill>
                  <a:srgbClr val="006699"/>
                </a:solidFill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2428862" y="725072"/>
              <a:ext cx="5199099" cy="3693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s-ES" dirty="0">
                  <a:solidFill>
                    <a:schemeClr val="accent1">
                      <a:lumMod val="25000"/>
                    </a:schemeClr>
                  </a:solidFill>
                </a:rPr>
                <a:t>BENEFICIOS </a:t>
              </a:r>
              <a:r>
                <a:rPr lang="es-ES" dirty="0" smtClean="0">
                  <a:solidFill>
                    <a:schemeClr val="accent1">
                      <a:lumMod val="25000"/>
                    </a:schemeClr>
                  </a:solidFill>
                </a:rPr>
                <a:t>ESPERADOS</a:t>
              </a:r>
              <a:endParaRPr lang="es-ES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642910" y="2643182"/>
            <a:ext cx="7786742" cy="3071834"/>
            <a:chOff x="642910" y="2643182"/>
            <a:chExt cx="7786742" cy="3071834"/>
          </a:xfrm>
        </p:grpSpPr>
        <p:sp>
          <p:nvSpPr>
            <p:cNvPr id="16" name="19 Rectángulo redondeado"/>
            <p:cNvSpPr>
              <a:spLocks noChangeArrowheads="1"/>
            </p:cNvSpPr>
            <p:nvPr/>
          </p:nvSpPr>
          <p:spPr bwMode="auto">
            <a:xfrm>
              <a:off x="642910" y="2643182"/>
              <a:ext cx="7786742" cy="3071834"/>
            </a:xfrm>
            <a:prstGeom prst="roundRect">
              <a:avLst>
                <a:gd name="adj" fmla="val 8612"/>
              </a:avLst>
            </a:prstGeom>
            <a:solidFill>
              <a:srgbClr val="FFC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898525" indent="-450850">
                <a:lnSpc>
                  <a:spcPct val="150000"/>
                </a:lnSpc>
                <a:defRPr/>
              </a:pPr>
              <a:r>
                <a:rPr lang="es-ES" sz="1600" dirty="0" smtClean="0">
                  <a:solidFill>
                    <a:schemeClr val="accent1">
                      <a:lumMod val="25000"/>
                    </a:schemeClr>
                  </a:solidFill>
                </a:rPr>
                <a:t>Optimización de los procesos de control.</a:t>
              </a:r>
            </a:p>
            <a:p>
              <a:pPr marL="898525" indent="-450850">
                <a:lnSpc>
                  <a:spcPct val="150000"/>
                </a:lnSpc>
                <a:defRPr/>
              </a:pPr>
              <a:r>
                <a:rPr lang="es-ES" sz="1600" dirty="0" smtClean="0">
                  <a:solidFill>
                    <a:schemeClr val="accent1">
                      <a:lumMod val="25000"/>
                    </a:schemeClr>
                  </a:solidFill>
                </a:rPr>
                <a:t>Nuevo uso de herramientas informáticas de selección</a:t>
              </a:r>
            </a:p>
            <a:p>
              <a:pPr marL="898525" indent="-450850">
                <a:lnSpc>
                  <a:spcPts val="1500"/>
                </a:lnSpc>
                <a:defRPr/>
              </a:pPr>
              <a:r>
                <a:rPr lang="es-ES" sz="1600" dirty="0" smtClean="0">
                  <a:solidFill>
                    <a:schemeClr val="accent1">
                      <a:lumMod val="25000"/>
                    </a:schemeClr>
                  </a:solidFill>
                </a:rPr>
                <a:t>de casos a fiscalizar.</a:t>
              </a:r>
            </a:p>
            <a:p>
              <a:pPr marL="898525" indent="-450850">
                <a:lnSpc>
                  <a:spcPct val="150000"/>
                </a:lnSpc>
                <a:defRPr/>
              </a:pPr>
              <a:r>
                <a:rPr lang="es-ES" sz="1600" dirty="0" smtClean="0">
                  <a:solidFill>
                    <a:schemeClr val="accent1">
                      <a:lumMod val="25000"/>
                    </a:schemeClr>
                  </a:solidFill>
                </a:rPr>
                <a:t>Facilitar el acceso a la información.</a:t>
              </a:r>
            </a:p>
            <a:p>
              <a:pPr marL="898525" lvl="1" indent="-450850">
                <a:lnSpc>
                  <a:spcPct val="150000"/>
                </a:lnSpc>
                <a:defRPr/>
              </a:pPr>
              <a:r>
                <a:rPr lang="es-ES" sz="1600" dirty="0" smtClean="0">
                  <a:solidFill>
                    <a:schemeClr val="accent1">
                      <a:lumMod val="25000"/>
                    </a:schemeClr>
                  </a:solidFill>
                </a:rPr>
                <a:t>Optimizar el control de gestión.</a:t>
              </a:r>
            </a:p>
            <a:p>
              <a:pPr marL="898525" indent="-450850">
                <a:lnSpc>
                  <a:spcPts val="1920"/>
                </a:lnSpc>
                <a:defRPr/>
              </a:pPr>
              <a:r>
                <a:rPr lang="es-ES" sz="1600" dirty="0" smtClean="0">
                  <a:solidFill>
                    <a:schemeClr val="accent1">
                      <a:lumMod val="25000"/>
                    </a:schemeClr>
                  </a:solidFill>
                </a:rPr>
                <a:t>Prevención de irregularidades al contar en tiempo y</a:t>
              </a:r>
            </a:p>
            <a:p>
              <a:pPr marL="898525" indent="-450850">
                <a:lnSpc>
                  <a:spcPts val="1920"/>
                </a:lnSpc>
                <a:defRPr/>
              </a:pPr>
              <a:r>
                <a:rPr lang="es-ES" sz="1600" dirty="0" smtClean="0">
                  <a:solidFill>
                    <a:schemeClr val="accent1">
                      <a:lumMod val="25000"/>
                    </a:schemeClr>
                  </a:solidFill>
                </a:rPr>
                <a:t>forma con información.</a:t>
              </a:r>
            </a:p>
            <a:p>
              <a:pPr marL="898525" indent="-450850">
                <a:lnSpc>
                  <a:spcPct val="150000"/>
                </a:lnSpc>
                <a:defRPr/>
              </a:pPr>
              <a:r>
                <a:rPr lang="es-ES" sz="1600" dirty="0" smtClean="0">
                  <a:solidFill>
                    <a:schemeClr val="accent1">
                      <a:lumMod val="25000"/>
                    </a:schemeClr>
                  </a:solidFill>
                </a:rPr>
                <a:t>Aumentar la Percepción de riesgo.</a:t>
              </a:r>
            </a:p>
            <a:p>
              <a:pPr marL="898525" indent="-450850">
                <a:lnSpc>
                  <a:spcPct val="150000"/>
                </a:lnSpc>
                <a:defRPr/>
              </a:pPr>
              <a:r>
                <a:rPr lang="es-ES" sz="1600" dirty="0" smtClean="0">
                  <a:solidFill>
                    <a:schemeClr val="accent1">
                      <a:lumMod val="25000"/>
                    </a:schemeClr>
                  </a:solidFill>
                </a:rPr>
                <a:t> Impacto en la Recaudación.</a:t>
              </a:r>
            </a:p>
          </p:txBody>
        </p:sp>
        <p:pic>
          <p:nvPicPr>
            <p:cNvPr id="7" name="9 Imagen" descr="Boton-redondo-griss.pn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85395" y="2847772"/>
              <a:ext cx="214314" cy="183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9 Imagen" descr="Boton-redondo-griss.pn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85395" y="3204962"/>
              <a:ext cx="214314" cy="183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9 Imagen" descr="Boton-redondo-griss.pn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85395" y="3776466"/>
              <a:ext cx="214314" cy="183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9 Imagen" descr="Boton-redondo-griss.pn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85395" y="4174237"/>
              <a:ext cx="214314" cy="183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10 Imagen" descr="Boton-redondo-griss.pn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85395" y="4459989"/>
              <a:ext cx="214314" cy="183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11 Imagen" descr="Boton-redondo-griss.pn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85395" y="5000636"/>
              <a:ext cx="214314" cy="183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12 Imagen" descr="Boton-redondo-griss.pn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85395" y="5357826"/>
              <a:ext cx="214314" cy="183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5000" r="17496" b="9998"/>
            <a:stretch>
              <a:fillRect/>
            </a:stretch>
          </p:blipFill>
          <p:spPr bwMode="auto">
            <a:xfrm>
              <a:off x="6000760" y="3893348"/>
              <a:ext cx="2214578" cy="167879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19" name="Picture 2" descr="C:\Documents and Settings\Administrador\Mis documentos\Eugenia\Fotos\FOTOS DIGITALIZACION EZEIZA\IMG_1959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000760" y="2935632"/>
              <a:ext cx="2214578" cy="131490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20" name="19 Rectángulo redondeado"/>
          <p:cNvSpPr/>
          <p:nvPr/>
        </p:nvSpPr>
        <p:spPr>
          <a:xfrm>
            <a:off x="285720" y="1341783"/>
            <a:ext cx="8514000" cy="576000"/>
          </a:xfrm>
          <a:prstGeom prst="roundRect">
            <a:avLst>
              <a:gd name="adj" fmla="val 9070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65113" algn="ctr">
              <a:defRPr/>
            </a:pPr>
            <a:r>
              <a:rPr lang="es-AR" sz="2000" dirty="0" smtClean="0">
                <a:solidFill>
                  <a:schemeClr val="bg1"/>
                </a:solidFill>
              </a:rPr>
              <a:t>DIGITALIZACIÓN Y ARCHIVO DE DOCUMENTACIÓN ADUANERA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386400" y="424086"/>
            <a:ext cx="4614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  <a:latin typeface="+mj-lt"/>
              </a:rPr>
              <a:t> DEPOSITARIO FIEL 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  <a:latin typeface="+mj-lt"/>
              </a:rPr>
              <a:t>  ADUANA CON MENOS PAPELES</a:t>
            </a:r>
          </a:p>
        </p:txBody>
      </p:sp>
      <p:sp>
        <p:nvSpPr>
          <p:cNvPr id="24" name="12 Marcador de número de diapositiva"/>
          <p:cNvSpPr txBox="1">
            <a:spLocks/>
          </p:cNvSpPr>
          <p:nvPr/>
        </p:nvSpPr>
        <p:spPr>
          <a:xfrm>
            <a:off x="428597" y="5929330"/>
            <a:ext cx="500066" cy="4365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10AFB-655A-40FD-AA48-B3261C47602C}" type="slidenum">
              <a:rPr kumimoji="0" lang="es-A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28583</TotalTime>
  <Words>552</Words>
  <Application>Microsoft Office PowerPoint</Application>
  <PresentationFormat>Presentación en pantalla (4:3)</PresentationFormat>
  <Paragraphs>147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AFIP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Mercedes</dc:creator>
  <cp:lastModifiedBy>Li</cp:lastModifiedBy>
  <cp:revision>2285</cp:revision>
  <cp:lastPrinted>2006-08-15T13:55:29Z</cp:lastPrinted>
  <dcterms:created xsi:type="dcterms:W3CDTF">2006-03-16T15:35:11Z</dcterms:created>
  <dcterms:modified xsi:type="dcterms:W3CDTF">2010-11-10T20:19:38Z</dcterms:modified>
</cp:coreProperties>
</file>